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2" r:id="rId10"/>
    <p:sldId id="262" r:id="rId11"/>
    <p:sldId id="266" r:id="rId12"/>
    <p:sldId id="270" r:id="rId13"/>
    <p:sldId id="271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8A0"/>
    <a:srgbClr val="041952"/>
    <a:srgbClr val="FF3300"/>
    <a:srgbClr val="040E43"/>
    <a:srgbClr val="29BBB9"/>
    <a:srgbClr val="1EACEF"/>
    <a:srgbClr val="E6E6E6"/>
    <a:srgbClr val="041B38"/>
    <a:srgbClr val="6D5CE0"/>
    <a:srgbClr val="D34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887" autoAdjust="0"/>
  </p:normalViewPr>
  <p:slideViewPr>
    <p:cSldViewPr snapToGrid="0" showGuides="1">
      <p:cViewPr varScale="1">
        <p:scale>
          <a:sx n="82" d="100"/>
          <a:sy n="82" d="100"/>
        </p:scale>
        <p:origin x="653" y="72"/>
      </p:cViewPr>
      <p:guideLst>
        <p:guide orient="horz" pos="29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263b2ee6f001b2c/Simulacao_Modelos_Cidade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1753867132228"/>
          <c:y val="2.9373225411435416E-2"/>
          <c:w val="0.80095384925339186"/>
          <c:h val="0.524581626027747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1EACE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0F0"/>
                    </a:solidFill>
                    <a:latin typeface="Lucida Console" panose="020B0609040504020204" pitchFamily="49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'[Simulacao_Modelos_Cidades (1).xlsx]Slide8'!$A$19:$A$31</c:f>
              <c:strCache>
                <c:ptCount val="13"/>
                <c:pt idx="0">
                  <c:v>Idade</c:v>
                </c:pt>
                <c:pt idx="1">
                  <c:v>Suporte Vent Invasivo</c:v>
                </c:pt>
                <c:pt idx="2">
                  <c:v>Sim para UTI</c:v>
                </c:pt>
                <c:pt idx="3">
                  <c:v>Suporte Vent Não Invasivo</c:v>
                </c:pt>
                <c:pt idx="4">
                  <c:v>Sexo Masculino</c:v>
                </c:pt>
                <c:pt idx="5">
                  <c:v>Sim para Febre</c:v>
                </c:pt>
                <c:pt idx="6">
                  <c:v>Raça Parda</c:v>
                </c:pt>
                <c:pt idx="7">
                  <c:v>PCR Não Detectável</c:v>
                </c:pt>
                <c:pt idx="8">
                  <c:v>Sim para Saturação</c:v>
                </c:pt>
                <c:pt idx="9">
                  <c:v>Não para Fator de Risco</c:v>
                </c:pt>
                <c:pt idx="10">
                  <c:v>Sim para Tosse</c:v>
                </c:pt>
                <c:pt idx="11">
                  <c:v>Sim para Desconforto Respiratório</c:v>
                </c:pt>
                <c:pt idx="12">
                  <c:v>Sim para Dispneia</c:v>
                </c:pt>
              </c:strCache>
            </c:strRef>
          </c:cat>
          <c:val>
            <c:numRef>
              <c:f>'[Simulacao_Modelos_Cidades (1).xlsx]Slide8'!$B$19:$B$31</c:f>
              <c:numCache>
                <c:formatCode>0%</c:formatCode>
                <c:ptCount val="13"/>
                <c:pt idx="0">
                  <c:v>0.31069999999999998</c:v>
                </c:pt>
                <c:pt idx="1">
                  <c:v>0.11559999999999999</c:v>
                </c:pt>
                <c:pt idx="2">
                  <c:v>4.8399999999999999E-2</c:v>
                </c:pt>
                <c:pt idx="3">
                  <c:v>3.2099999999999997E-2</c:v>
                </c:pt>
                <c:pt idx="4">
                  <c:v>2.9270000000000001E-2</c:v>
                </c:pt>
                <c:pt idx="5">
                  <c:v>2.6870000000000002E-2</c:v>
                </c:pt>
                <c:pt idx="6">
                  <c:v>2.588E-2</c:v>
                </c:pt>
                <c:pt idx="7">
                  <c:v>2.1999999999999999E-2</c:v>
                </c:pt>
                <c:pt idx="8">
                  <c:v>2.12E-2</c:v>
                </c:pt>
                <c:pt idx="9">
                  <c:v>2.0899999999999998E-2</c:v>
                </c:pt>
                <c:pt idx="10">
                  <c:v>2.009E-2</c:v>
                </c:pt>
                <c:pt idx="11">
                  <c:v>1.9299999999999998E-2</c:v>
                </c:pt>
                <c:pt idx="12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D-453F-B9C2-1C060FC26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76440951"/>
        <c:axId val="2144851623"/>
      </c:barChart>
      <c:lineChart>
        <c:grouping val="standard"/>
        <c:varyColors val="0"/>
        <c:ser>
          <c:idx val="1"/>
          <c:order val="1"/>
          <c:spPr>
            <a:ln w="38100" cap="rnd">
              <a:solidFill>
                <a:srgbClr val="FFC000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rgbClr val="FFC000"/>
              </a:solidFill>
              <a:ln w="38100">
                <a:noFill/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DD-453F-B9C2-1C060FC267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FFC000"/>
                    </a:solidFill>
                    <a:latin typeface="Lucida Console" panose="020B0609040504020204" pitchFamily="49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'[Simulacao_Modelos_Cidades (1).xlsx]Slide8'!$A$19:$A$31</c:f>
              <c:strCache>
                <c:ptCount val="13"/>
                <c:pt idx="0">
                  <c:v>Idade</c:v>
                </c:pt>
                <c:pt idx="1">
                  <c:v>Suporte Vent Invasivo</c:v>
                </c:pt>
                <c:pt idx="2">
                  <c:v>Sim para UTI</c:v>
                </c:pt>
                <c:pt idx="3">
                  <c:v>Suporte Vent Não Invasivo</c:v>
                </c:pt>
                <c:pt idx="4">
                  <c:v>Sexo Masculino</c:v>
                </c:pt>
                <c:pt idx="5">
                  <c:v>Sim para Febre</c:v>
                </c:pt>
                <c:pt idx="6">
                  <c:v>Raça Parda</c:v>
                </c:pt>
                <c:pt idx="7">
                  <c:v>PCR Não Detectável</c:v>
                </c:pt>
                <c:pt idx="8">
                  <c:v>Sim para Saturação</c:v>
                </c:pt>
                <c:pt idx="9">
                  <c:v>Não para Fator de Risco</c:v>
                </c:pt>
                <c:pt idx="10">
                  <c:v>Sim para Tosse</c:v>
                </c:pt>
                <c:pt idx="11">
                  <c:v>Sim para Desconforto Respiratório</c:v>
                </c:pt>
                <c:pt idx="12">
                  <c:v>Sim para Dispneia</c:v>
                </c:pt>
              </c:strCache>
            </c:strRef>
          </c:cat>
          <c:val>
            <c:numRef>
              <c:f>'[Simulacao_Modelos_Cidades (1).xlsx]Slide8'!$C$19:$C$31</c:f>
              <c:numCache>
                <c:formatCode>0%</c:formatCode>
                <c:ptCount val="13"/>
                <c:pt idx="0">
                  <c:v>0.31069999999999998</c:v>
                </c:pt>
                <c:pt idx="1">
                  <c:v>0.42629999999999996</c:v>
                </c:pt>
                <c:pt idx="2">
                  <c:v>0.47469999999999996</c:v>
                </c:pt>
                <c:pt idx="3">
                  <c:v>0.50679999999999992</c:v>
                </c:pt>
                <c:pt idx="4">
                  <c:v>0.53606999999999994</c:v>
                </c:pt>
                <c:pt idx="5">
                  <c:v>0.56293999999999988</c:v>
                </c:pt>
                <c:pt idx="6">
                  <c:v>0.5888199999999999</c:v>
                </c:pt>
                <c:pt idx="7">
                  <c:v>0.61081999999999992</c:v>
                </c:pt>
                <c:pt idx="8">
                  <c:v>0.63201999999999992</c:v>
                </c:pt>
                <c:pt idx="9">
                  <c:v>0.65291999999999994</c:v>
                </c:pt>
                <c:pt idx="10">
                  <c:v>0.67301</c:v>
                </c:pt>
                <c:pt idx="11">
                  <c:v>0.69230999999999998</c:v>
                </c:pt>
                <c:pt idx="12">
                  <c:v>0.71131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DD-453F-B9C2-1C060FC267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0245215"/>
        <c:axId val="1216400815"/>
      </c:lineChart>
      <c:catAx>
        <c:axId val="76440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defRPr>
            </a:pPr>
            <a:endParaRPr lang="pt-BR"/>
          </a:p>
        </c:txPr>
        <c:crossAx val="2144851623"/>
        <c:crosses val="autoZero"/>
        <c:auto val="1"/>
        <c:lblAlgn val="ctr"/>
        <c:lblOffset val="100"/>
        <c:noMultiLvlLbl val="0"/>
      </c:catAx>
      <c:valAx>
        <c:axId val="2144851623"/>
        <c:scaling>
          <c:orientation val="minMax"/>
          <c:max val="0.5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defRPr>
            </a:pPr>
            <a:endParaRPr lang="pt-BR"/>
          </a:p>
        </c:txPr>
        <c:crossAx val="76440951"/>
        <c:crosses val="autoZero"/>
        <c:crossBetween val="between"/>
        <c:majorUnit val="0.25"/>
      </c:valAx>
      <c:valAx>
        <c:axId val="1216400815"/>
        <c:scaling>
          <c:orientation val="minMax"/>
          <c:max val="0.8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ea typeface="+mn-ea"/>
                <a:cs typeface="+mn-cs"/>
              </a:defRPr>
            </a:pPr>
            <a:endParaRPr lang="pt-BR"/>
          </a:p>
        </c:txPr>
        <c:crossAx val="1220245215"/>
        <c:crosses val="max"/>
        <c:crossBetween val="between"/>
        <c:majorUnit val="0.4"/>
      </c:valAx>
      <c:catAx>
        <c:axId val="1220245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6400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Lucida Console" panose="020B0609040504020204" pitchFamily="49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0E4B-5EE8-48CA-A4E0-1C9445D2E980}" type="datetimeFigureOut">
              <a:rPr lang="pt-BR" smtClean="0"/>
              <a:t>11/08/2022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3A674-70BC-4761-8F55-ED82A96618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59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https://g1.globo.com/bemestar/coronavirus/noticia/2021/04/17/nao-existe-mais-grupo-de-risco-para-a-covid-19-entenda-por-que-cientistas-defendem-alerta-amplo-sobretudo-para-os-mais-jovens.ghtml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624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46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03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03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05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178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0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93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59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A674-70BC-4761-8F55-ED82A966187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94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7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9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9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8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2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3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4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9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72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2" r:id="rId6"/>
    <p:sldLayoutId id="2147483707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4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jpe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3233E20F-E4BD-4A57-891E-213F818C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7C5B3933-E1FD-4A72-AFB7-D9D0AD987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742A56-C34A-450D-8D88-4E6A06828B4A}"/>
              </a:ext>
            </a:extLst>
          </p:cNvPr>
          <p:cNvSpPr txBox="1"/>
          <p:nvPr/>
        </p:nvSpPr>
        <p:spPr>
          <a:xfrm>
            <a:off x="6714458" y="611299"/>
            <a:ext cx="52793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latin typeface="Lucida Console" panose="020B0609040504020204" pitchFamily="49" charset="0"/>
                <a:cs typeface="Simplified Arabic Fixed" panose="020B0604020202020204" pitchFamily="49" charset="-78"/>
              </a:rPr>
              <a:t>Integrating</a:t>
            </a:r>
            <a:r>
              <a:rPr lang="pt-BR" sz="6000" b="1" dirty="0">
                <a:latin typeface="Lucida Console" panose="020B0609040504020204" pitchFamily="49" charset="0"/>
                <a:cs typeface="Simplified Arabic Fixed" panose="020B0604020202020204" pitchFamily="49" charset="-78"/>
              </a:rPr>
              <a:t> Project</a:t>
            </a:r>
          </a:p>
          <a:p>
            <a:endParaRPr lang="pt-BR" sz="4800" b="1" dirty="0">
              <a:latin typeface="Lucida Console" panose="020B0609040504020204" pitchFamily="49" charset="0"/>
              <a:cs typeface="Simplified Arabic Fixed" panose="020B0604020202020204" pitchFamily="49" charset="-78"/>
            </a:endParaRPr>
          </a:p>
          <a:p>
            <a:endParaRPr lang="pt-BR" sz="4800" b="1" dirty="0">
              <a:latin typeface="Lucida Console" panose="020B0609040504020204" pitchFamily="49" charset="0"/>
              <a:cs typeface="Simplified Arabic Fixed" panose="020B0604020202020204" pitchFamily="49" charset="-78"/>
            </a:endParaRPr>
          </a:p>
          <a:p>
            <a:r>
              <a:rPr lang="pt-BR" sz="4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Covid-19 in </a:t>
            </a:r>
            <a:r>
              <a:rPr lang="pt-BR" sz="4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Brazil</a:t>
            </a:r>
            <a:endParaRPr lang="pt-BR" sz="48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17" name="Picture 6" descr="Home | Digital House">
            <a:extLst>
              <a:ext uri="{FF2B5EF4-FFF2-40B4-BE49-F238E27FC236}">
                <a16:creationId xmlns:a16="http://schemas.microsoft.com/office/drawing/2014/main" id="{8F6A27BC-3AD4-4C0D-802B-F9A38780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696"/>
            <a:ext cx="2110400" cy="6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Um gráfico digital do mercado de ações">
            <a:extLst>
              <a:ext uri="{FF2B5EF4-FFF2-40B4-BE49-F238E27FC236}">
                <a16:creationId xmlns:a16="http://schemas.microsoft.com/office/drawing/2014/main" id="{7C54787A-02AD-4E31-BD82-CEB867B7E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18" r="4645" b="-1"/>
          <a:stretch/>
        </p:blipFill>
        <p:spPr>
          <a:xfrm>
            <a:off x="1" y="10"/>
            <a:ext cx="6095237" cy="6857991"/>
          </a:xfrm>
          <a:custGeom>
            <a:avLst/>
            <a:gdLst/>
            <a:ahLst/>
            <a:cxnLst/>
            <a:rect l="l" t="t" r="r" b="b"/>
            <a:pathLst>
              <a:path w="6095237" h="6858001">
                <a:moveTo>
                  <a:pt x="0" y="3333751"/>
                </a:moveTo>
                <a:lnTo>
                  <a:pt x="5699134" y="3333751"/>
                </a:lnTo>
                <a:lnTo>
                  <a:pt x="5698528" y="3357461"/>
                </a:lnTo>
                <a:lnTo>
                  <a:pt x="5695762" y="3365728"/>
                </a:lnTo>
                <a:lnTo>
                  <a:pt x="5684739" y="3398677"/>
                </a:lnTo>
                <a:cubicBezTo>
                  <a:pt x="5672547" y="3424765"/>
                  <a:pt x="5673881" y="3457327"/>
                  <a:pt x="5669119" y="3486946"/>
                </a:cubicBezTo>
                <a:cubicBezTo>
                  <a:pt x="5667404" y="3497439"/>
                  <a:pt x="5664785" y="3507933"/>
                  <a:pt x="5662594" y="3518451"/>
                </a:cubicBezTo>
                <a:lnTo>
                  <a:pt x="5661870" y="3524252"/>
                </a:lnTo>
                <a:lnTo>
                  <a:pt x="5658641" y="3550106"/>
                </a:lnTo>
                <a:cubicBezTo>
                  <a:pt x="5658641" y="3576391"/>
                  <a:pt x="5664737" y="3602478"/>
                  <a:pt x="5667023" y="3628959"/>
                </a:cubicBezTo>
                <a:cubicBezTo>
                  <a:pt x="5668927" y="3649555"/>
                  <a:pt x="5668165" y="3670544"/>
                  <a:pt x="5670451" y="3691138"/>
                </a:cubicBezTo>
                <a:cubicBezTo>
                  <a:pt x="5672167" y="3708009"/>
                  <a:pt x="5676547" y="3724680"/>
                  <a:pt x="5680167" y="3741353"/>
                </a:cubicBezTo>
                <a:cubicBezTo>
                  <a:pt x="5680834" y="3744394"/>
                  <a:pt x="5682454" y="3747434"/>
                  <a:pt x="5683811" y="3750401"/>
                </a:cubicBezTo>
                <a:lnTo>
                  <a:pt x="5685192" y="3756135"/>
                </a:lnTo>
                <a:lnTo>
                  <a:pt x="5713812" y="3748730"/>
                </a:lnTo>
                <a:lnTo>
                  <a:pt x="5714043" y="3748682"/>
                </a:lnTo>
                <a:lnTo>
                  <a:pt x="5713813" y="3748731"/>
                </a:lnTo>
                <a:lnTo>
                  <a:pt x="5685193" y="3756136"/>
                </a:lnTo>
                <a:lnTo>
                  <a:pt x="5685885" y="3759007"/>
                </a:lnTo>
                <a:cubicBezTo>
                  <a:pt x="5677692" y="3813538"/>
                  <a:pt x="5714269" y="3852768"/>
                  <a:pt x="5730462" y="3898864"/>
                </a:cubicBezTo>
                <a:cubicBezTo>
                  <a:pt x="5747609" y="3947314"/>
                  <a:pt x="5773897" y="3994194"/>
                  <a:pt x="5766087" y="4048330"/>
                </a:cubicBezTo>
                <a:cubicBezTo>
                  <a:pt x="5761325" y="4081088"/>
                  <a:pt x="5750275" y="4112668"/>
                  <a:pt x="5743606" y="4145230"/>
                </a:cubicBezTo>
                <a:cubicBezTo>
                  <a:pt x="5741320" y="4156803"/>
                  <a:pt x="5741702" y="4169748"/>
                  <a:pt x="5743988" y="4181322"/>
                </a:cubicBezTo>
                <a:cubicBezTo>
                  <a:pt x="5754467" y="4237224"/>
                  <a:pt x="5755991" y="4292342"/>
                  <a:pt x="5738844" y="4347267"/>
                </a:cubicBezTo>
                <a:cubicBezTo>
                  <a:pt x="5735986" y="4356680"/>
                  <a:pt x="5733320" y="4366684"/>
                  <a:pt x="5733320" y="4376493"/>
                </a:cubicBezTo>
                <a:cubicBezTo>
                  <a:pt x="5733320" y="4430237"/>
                  <a:pt x="5737320" y="4483001"/>
                  <a:pt x="5755991" y="4534394"/>
                </a:cubicBezTo>
                <a:cubicBezTo>
                  <a:pt x="5762277" y="4551655"/>
                  <a:pt x="5758277" y="4572644"/>
                  <a:pt x="5759801" y="4591670"/>
                </a:cubicBezTo>
                <a:cubicBezTo>
                  <a:pt x="5761133" y="4609322"/>
                  <a:pt x="5761705" y="4627369"/>
                  <a:pt x="5766087" y="4644434"/>
                </a:cubicBezTo>
                <a:cubicBezTo>
                  <a:pt x="5772563" y="4669346"/>
                  <a:pt x="5773325" y="4692491"/>
                  <a:pt x="5767611" y="4718187"/>
                </a:cubicBezTo>
                <a:cubicBezTo>
                  <a:pt x="5762277" y="4742705"/>
                  <a:pt x="5764943" y="4769186"/>
                  <a:pt x="5764753" y="4794687"/>
                </a:cubicBezTo>
                <a:cubicBezTo>
                  <a:pt x="5764563" y="4823128"/>
                  <a:pt x="5764373" y="4851570"/>
                  <a:pt x="5765325" y="4880011"/>
                </a:cubicBezTo>
                <a:cubicBezTo>
                  <a:pt x="5765705" y="4891388"/>
                  <a:pt x="5773325" y="4904334"/>
                  <a:pt x="5770277" y="4913751"/>
                </a:cubicBezTo>
                <a:cubicBezTo>
                  <a:pt x="5759991" y="4944153"/>
                  <a:pt x="5772373" y="4974557"/>
                  <a:pt x="5766849" y="5004959"/>
                </a:cubicBezTo>
                <a:cubicBezTo>
                  <a:pt x="5763991" y="5019868"/>
                  <a:pt x="5771801" y="5036736"/>
                  <a:pt x="5772563" y="5052820"/>
                </a:cubicBezTo>
                <a:cubicBezTo>
                  <a:pt x="5773897" y="5079104"/>
                  <a:pt x="5773325" y="5105388"/>
                  <a:pt x="5773707" y="5131673"/>
                </a:cubicBezTo>
                <a:cubicBezTo>
                  <a:pt x="5773897" y="5140304"/>
                  <a:pt x="5774659" y="5148739"/>
                  <a:pt x="5775042" y="5157370"/>
                </a:cubicBezTo>
                <a:cubicBezTo>
                  <a:pt x="5775422" y="5165020"/>
                  <a:pt x="5777136" y="5173061"/>
                  <a:pt x="5775804" y="5180319"/>
                </a:cubicBezTo>
                <a:cubicBezTo>
                  <a:pt x="5771039" y="5206604"/>
                  <a:pt x="5763229" y="5232496"/>
                  <a:pt x="5760181" y="5258975"/>
                </a:cubicBezTo>
                <a:cubicBezTo>
                  <a:pt x="5757515" y="5281924"/>
                  <a:pt x="5761133" y="5305660"/>
                  <a:pt x="5759229" y="5328805"/>
                </a:cubicBezTo>
                <a:cubicBezTo>
                  <a:pt x="5755991" y="5369604"/>
                  <a:pt x="5750275" y="5410403"/>
                  <a:pt x="5746655" y="5451203"/>
                </a:cubicBezTo>
                <a:cubicBezTo>
                  <a:pt x="5745893" y="5460031"/>
                  <a:pt x="5750657" y="5469249"/>
                  <a:pt x="5751037" y="5478272"/>
                </a:cubicBezTo>
                <a:cubicBezTo>
                  <a:pt x="5751989" y="5506518"/>
                  <a:pt x="5752181" y="5534764"/>
                  <a:pt x="5752751" y="5563010"/>
                </a:cubicBezTo>
                <a:cubicBezTo>
                  <a:pt x="5752943" y="5579094"/>
                  <a:pt x="5752371" y="5595374"/>
                  <a:pt x="5754085" y="5611265"/>
                </a:cubicBezTo>
                <a:cubicBezTo>
                  <a:pt x="5756371" y="5632250"/>
                  <a:pt x="5759801" y="5651277"/>
                  <a:pt x="5744941" y="5670892"/>
                </a:cubicBezTo>
                <a:cubicBezTo>
                  <a:pt x="5721890" y="5701101"/>
                  <a:pt x="5730844" y="5739546"/>
                  <a:pt x="5725510" y="5774460"/>
                </a:cubicBezTo>
                <a:cubicBezTo>
                  <a:pt x="5724176" y="5783484"/>
                  <a:pt x="5723986" y="5792704"/>
                  <a:pt x="5722462" y="5801726"/>
                </a:cubicBezTo>
                <a:cubicBezTo>
                  <a:pt x="5719604" y="5818399"/>
                  <a:pt x="5716366" y="5834874"/>
                  <a:pt x="5713125" y="5851549"/>
                </a:cubicBezTo>
                <a:cubicBezTo>
                  <a:pt x="5712555" y="5854490"/>
                  <a:pt x="5712363" y="5857824"/>
                  <a:pt x="5711411" y="5860571"/>
                </a:cubicBezTo>
                <a:cubicBezTo>
                  <a:pt x="5703411" y="5885876"/>
                  <a:pt x="5694267" y="5910785"/>
                  <a:pt x="5687789" y="5936481"/>
                </a:cubicBezTo>
                <a:cubicBezTo>
                  <a:pt x="5684550" y="5949036"/>
                  <a:pt x="5684168" y="5962962"/>
                  <a:pt x="5685885" y="5975908"/>
                </a:cubicBezTo>
                <a:cubicBezTo>
                  <a:pt x="5690837" y="6013764"/>
                  <a:pt x="5692933" y="6051230"/>
                  <a:pt x="5685693" y="6089284"/>
                </a:cubicBezTo>
                <a:cubicBezTo>
                  <a:pt x="5682836" y="6104387"/>
                  <a:pt x="5687599" y="6121257"/>
                  <a:pt x="5689313" y="6137341"/>
                </a:cubicBezTo>
                <a:cubicBezTo>
                  <a:pt x="5693885" y="6175786"/>
                  <a:pt x="5698839" y="6214231"/>
                  <a:pt x="5703219" y="6252873"/>
                </a:cubicBezTo>
                <a:cubicBezTo>
                  <a:pt x="5705887" y="6277000"/>
                  <a:pt x="5707411" y="6301323"/>
                  <a:pt x="5710077" y="6325450"/>
                </a:cubicBezTo>
                <a:cubicBezTo>
                  <a:pt x="5713317" y="6353302"/>
                  <a:pt x="5718270" y="6380959"/>
                  <a:pt x="5720938" y="6408814"/>
                </a:cubicBezTo>
                <a:cubicBezTo>
                  <a:pt x="5723986" y="6440589"/>
                  <a:pt x="5724556" y="6472562"/>
                  <a:pt x="5727796" y="6504338"/>
                </a:cubicBezTo>
                <a:cubicBezTo>
                  <a:pt x="5734082" y="6562401"/>
                  <a:pt x="5741512" y="6620265"/>
                  <a:pt x="5748561" y="6678324"/>
                </a:cubicBezTo>
                <a:cubicBezTo>
                  <a:pt x="5755419" y="6734620"/>
                  <a:pt x="5761515" y="6790916"/>
                  <a:pt x="5770087" y="6846819"/>
                </a:cubicBezTo>
                <a:lnTo>
                  <a:pt x="5772929" y="6858001"/>
                </a:lnTo>
                <a:lnTo>
                  <a:pt x="0" y="6858001"/>
                </a:lnTo>
                <a:lnTo>
                  <a:pt x="0" y="3524252"/>
                </a:lnTo>
                <a:close/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pic>
        <p:nvPicPr>
          <p:cNvPr id="1026" name="Picture 2" descr="Home | Digital House">
            <a:extLst>
              <a:ext uri="{FF2B5EF4-FFF2-40B4-BE49-F238E27FC236}">
                <a16:creationId xmlns:a16="http://schemas.microsoft.com/office/drawing/2014/main" id="{140ACC7F-A58D-46FE-9FD1-FDF388F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22" y="6154943"/>
            <a:ext cx="2110399" cy="6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Vector | Gradient top view laptop technology background">
            <a:extLst>
              <a:ext uri="{FF2B5EF4-FFF2-40B4-BE49-F238E27FC236}">
                <a16:creationId xmlns:a16="http://schemas.microsoft.com/office/drawing/2014/main" id="{43690D0A-B970-49EE-BD33-70C738BFA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0" t="3388" r="-1" b="14480"/>
          <a:stretch/>
        </p:blipFill>
        <p:spPr bwMode="auto">
          <a:xfrm>
            <a:off x="0" y="0"/>
            <a:ext cx="830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24D1FC2-9EC1-4AE7-A0D7-A2F2F984BC19}"/>
              </a:ext>
            </a:extLst>
          </p:cNvPr>
          <p:cNvSpPr/>
          <p:nvPr/>
        </p:nvSpPr>
        <p:spPr>
          <a:xfrm rot="10800000">
            <a:off x="8305798" y="0"/>
            <a:ext cx="38862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41750"/>
              </a:gs>
              <a:gs pos="0">
                <a:srgbClr val="041952"/>
              </a:gs>
              <a:gs pos="100000">
                <a:srgbClr val="040E4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0FE1BC-6F63-4B79-9995-6D124F9DAFA7}"/>
              </a:ext>
            </a:extLst>
          </p:cNvPr>
          <p:cNvSpPr/>
          <p:nvPr/>
        </p:nvSpPr>
        <p:spPr>
          <a:xfrm rot="10800000">
            <a:off x="4718046" y="334238"/>
            <a:ext cx="7175503" cy="6189524"/>
          </a:xfrm>
          <a:prstGeom prst="roundRect">
            <a:avLst>
              <a:gd name="adj" fmla="val 5304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4718046" y="404653"/>
            <a:ext cx="717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 </a:t>
            </a:r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selected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features</a:t>
            </a:r>
            <a:endParaRPr lang="pt-BR" sz="3600" b="1" dirty="0">
              <a:solidFill>
                <a:srgbClr val="FFC000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5F147EA-EFC9-4F93-A8CD-8AB4A8448AE9}"/>
              </a:ext>
              <a:ext uri="{147F2762-F138-4A5C-976F-8EAC2B608ADB}">
                <a16:predDERef xmlns:a16="http://schemas.microsoft.com/office/drawing/2014/main" pred="{EAD373C5-0690-403B-8D13-9F9EDF667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555735"/>
              </p:ext>
            </p:extLst>
          </p:nvPr>
        </p:nvGraphicFramePr>
        <p:xfrm>
          <a:off x="5322633" y="1614547"/>
          <a:ext cx="5995916" cy="4756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18901118-46E6-41D9-889E-6E8C5D79B57B}"/>
              </a:ext>
            </a:extLst>
          </p:cNvPr>
          <p:cNvSpPr txBox="1"/>
          <p:nvPr/>
        </p:nvSpPr>
        <p:spPr>
          <a:xfrm>
            <a:off x="5625159" y="1150553"/>
            <a:ext cx="588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discrimination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power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57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>
        <p:bldAsOne/>
      </p:bldGraphic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7A7DF1-AB27-4DC8-8C24-566D12525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7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5" b="8386"/>
          <a:stretch/>
        </p:blipFill>
        <p:spPr bwMode="auto">
          <a:xfrm>
            <a:off x="-4441" y="0"/>
            <a:ext cx="12196441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g Data: não, a inteligência não está nos dados! - FX Data Intelligence">
            <a:extLst>
              <a:ext uri="{FF2B5EF4-FFF2-40B4-BE49-F238E27FC236}">
                <a16:creationId xmlns:a16="http://schemas.microsoft.com/office/drawing/2014/main" id="{01D4AE1A-365C-4E43-A1BB-FD130AA68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23802"/>
            <a:ext cx="12196441" cy="75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0FE1BC-6F63-4B79-9995-6D124F9DAFA7}"/>
              </a:ext>
            </a:extLst>
          </p:cNvPr>
          <p:cNvSpPr/>
          <p:nvPr/>
        </p:nvSpPr>
        <p:spPr>
          <a:xfrm rot="10800000">
            <a:off x="332919" y="521109"/>
            <a:ext cx="11526162" cy="6189524"/>
          </a:xfrm>
          <a:prstGeom prst="roundRect">
            <a:avLst>
              <a:gd name="adj" fmla="val 5304"/>
            </a:avLst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332919" y="591524"/>
            <a:ext cx="1152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Detailed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Analysis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- Brasília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901118-46E6-41D9-889E-6E8C5D79B57B}"/>
              </a:ext>
            </a:extLst>
          </p:cNvPr>
          <p:cNvSpPr txBox="1"/>
          <p:nvPr/>
        </p:nvSpPr>
        <p:spPr>
          <a:xfrm>
            <a:off x="328478" y="1098397"/>
            <a:ext cx="1152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discrimination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power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14" name="Picture 4" descr="covid vaccine icon | ZERO - The End of Prostate Cancer">
            <a:extLst>
              <a:ext uri="{FF2B5EF4-FFF2-40B4-BE49-F238E27FC236}">
                <a16:creationId xmlns:a16="http://schemas.microsoft.com/office/drawing/2014/main" id="{5A08B8A7-303C-497B-B27C-4D38DB46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1" y="1617870"/>
            <a:ext cx="714854" cy="7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F493624-B690-4C50-9562-580EE0AAA097}"/>
              </a:ext>
            </a:extLst>
          </p:cNvPr>
          <p:cNvSpPr/>
          <p:nvPr/>
        </p:nvSpPr>
        <p:spPr>
          <a:xfrm>
            <a:off x="6091239" y="2301096"/>
            <a:ext cx="45719" cy="4256353"/>
          </a:xfrm>
          <a:prstGeom prst="rect">
            <a:avLst/>
          </a:prstGeom>
          <a:solidFill>
            <a:srgbClr val="1EA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AF332-4F2B-4C30-BD59-55B6573E9B05}"/>
              </a:ext>
            </a:extLst>
          </p:cNvPr>
          <p:cNvSpPr txBox="1"/>
          <p:nvPr/>
        </p:nvSpPr>
        <p:spPr>
          <a:xfrm>
            <a:off x="1219201" y="1857372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Vaccines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3E74DA-9202-4FF6-8625-9552F2ECDADB}"/>
              </a:ext>
            </a:extLst>
          </p:cNvPr>
          <p:cNvSpPr txBox="1"/>
          <p:nvPr/>
        </p:nvSpPr>
        <p:spPr>
          <a:xfrm>
            <a:off x="6898818" y="1857372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4824E1-2CDB-4DBB-8688-B3A7E5EA6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08" y="2481779"/>
            <a:ext cx="5591171" cy="32778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7CD780A-48A0-440C-9140-7FE7D9064F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88534" y="2488526"/>
            <a:ext cx="5590800" cy="32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1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4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nheça Salvador e se apaixone pela capital baiana">
            <a:extLst>
              <a:ext uri="{FF2B5EF4-FFF2-40B4-BE49-F238E27FC236}">
                <a16:creationId xmlns:a16="http://schemas.microsoft.com/office/drawing/2014/main" id="{62A1687E-C2C1-4D04-9023-DA81DADDA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6" t="5760" b="12443"/>
          <a:stretch/>
        </p:blipFill>
        <p:spPr bwMode="auto">
          <a:xfrm>
            <a:off x="0" y="-1"/>
            <a:ext cx="12192000" cy="70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g Data Analytics 海量資料分析« MMDays – 網路, 資訊, 觀察, 生活">
            <a:extLst>
              <a:ext uri="{FF2B5EF4-FFF2-40B4-BE49-F238E27FC236}">
                <a16:creationId xmlns:a16="http://schemas.microsoft.com/office/drawing/2014/main" id="{ADDB8A2B-42BB-403A-8B5C-955E57057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 r="8940"/>
          <a:stretch/>
        </p:blipFill>
        <p:spPr bwMode="auto">
          <a:xfrm>
            <a:off x="-32688" y="0"/>
            <a:ext cx="12227493" cy="70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0FE1BC-6F63-4B79-9995-6D124F9DAFA7}"/>
              </a:ext>
            </a:extLst>
          </p:cNvPr>
          <p:cNvSpPr/>
          <p:nvPr/>
        </p:nvSpPr>
        <p:spPr>
          <a:xfrm rot="10800000">
            <a:off x="342250" y="521109"/>
            <a:ext cx="11526162" cy="6189524"/>
          </a:xfrm>
          <a:prstGeom prst="roundRect">
            <a:avLst>
              <a:gd name="adj" fmla="val 5304"/>
            </a:avLst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332919" y="591524"/>
            <a:ext cx="1152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Detailed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Analysis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- Salvador</a:t>
            </a:r>
            <a:endParaRPr lang="pt-BR" sz="3600" b="1" dirty="0">
              <a:solidFill>
                <a:srgbClr val="B4B8A0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901118-46E6-41D9-889E-6E8C5D79B57B}"/>
              </a:ext>
            </a:extLst>
          </p:cNvPr>
          <p:cNvSpPr txBox="1"/>
          <p:nvPr/>
        </p:nvSpPr>
        <p:spPr>
          <a:xfrm>
            <a:off x="328478" y="1098397"/>
            <a:ext cx="1152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discrimination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power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14" name="Picture 4" descr="covid vaccine icon | ZERO - The End of Prostate Cancer">
            <a:extLst>
              <a:ext uri="{FF2B5EF4-FFF2-40B4-BE49-F238E27FC236}">
                <a16:creationId xmlns:a16="http://schemas.microsoft.com/office/drawing/2014/main" id="{5A08B8A7-303C-497B-B27C-4D38DB46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1" y="1617870"/>
            <a:ext cx="714854" cy="7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F493624-B690-4C50-9562-580EE0AAA097}"/>
              </a:ext>
            </a:extLst>
          </p:cNvPr>
          <p:cNvSpPr/>
          <p:nvPr/>
        </p:nvSpPr>
        <p:spPr>
          <a:xfrm>
            <a:off x="6091239" y="2301096"/>
            <a:ext cx="45719" cy="4256353"/>
          </a:xfrm>
          <a:prstGeom prst="rect">
            <a:avLst/>
          </a:prstGeom>
          <a:solidFill>
            <a:srgbClr val="1EA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AF332-4F2B-4C30-BD59-55B6573E9B05}"/>
              </a:ext>
            </a:extLst>
          </p:cNvPr>
          <p:cNvSpPr txBox="1"/>
          <p:nvPr/>
        </p:nvSpPr>
        <p:spPr>
          <a:xfrm>
            <a:off x="1219201" y="1857372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Vaccines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3E74DA-9202-4FF6-8625-9552F2ECDADB}"/>
              </a:ext>
            </a:extLst>
          </p:cNvPr>
          <p:cNvSpPr txBox="1"/>
          <p:nvPr/>
        </p:nvSpPr>
        <p:spPr>
          <a:xfrm>
            <a:off x="6898818" y="1857372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6BCAFC-4ACD-472A-BAEE-BED9EA30493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9569" y="2483818"/>
            <a:ext cx="5590800" cy="3279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7E7B61-5E8E-4320-BD8B-A58C438D023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11507" y="2482481"/>
            <a:ext cx="5590800" cy="32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4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ampulha: veja as vantagens de morar neste bairro | Lockey">
            <a:extLst>
              <a:ext uri="{FF2B5EF4-FFF2-40B4-BE49-F238E27FC236}">
                <a16:creationId xmlns:a16="http://schemas.microsoft.com/office/drawing/2014/main" id="{E38C4D20-2265-4F9C-8FFF-7C610DBEC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9" r="9696"/>
          <a:stretch/>
        </p:blipFill>
        <p:spPr bwMode="auto">
          <a:xfrm>
            <a:off x="-1" y="0"/>
            <a:ext cx="12192001" cy="685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7 Reasons Why Educators Should Stop Using the Term &amp;#39;&amp;#39;Data&amp;#39;&amp;#39; | Thomas  Armstrong, Ph.D.">
            <a:extLst>
              <a:ext uri="{FF2B5EF4-FFF2-40B4-BE49-F238E27FC236}">
                <a16:creationId xmlns:a16="http://schemas.microsoft.com/office/drawing/2014/main" id="{805E55CA-2F2D-4AC5-99BC-BAFC5582B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"/>
          <a:stretch/>
        </p:blipFill>
        <p:spPr bwMode="auto">
          <a:xfrm>
            <a:off x="18097" y="-2397"/>
            <a:ext cx="12192001" cy="685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0FE1BC-6F63-4B79-9995-6D124F9DAFA7}"/>
              </a:ext>
            </a:extLst>
          </p:cNvPr>
          <p:cNvSpPr/>
          <p:nvPr/>
        </p:nvSpPr>
        <p:spPr>
          <a:xfrm rot="10800000">
            <a:off x="332919" y="334238"/>
            <a:ext cx="11526162" cy="6189524"/>
          </a:xfrm>
          <a:prstGeom prst="roundRect">
            <a:avLst>
              <a:gd name="adj" fmla="val 5304"/>
            </a:avLst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332919" y="404653"/>
            <a:ext cx="1152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Detailed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dirty="0" err="1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Analysis</a:t>
            </a:r>
            <a:r>
              <a:rPr lang="pt-BR" sz="3600" b="1" dirty="0">
                <a:solidFill>
                  <a:srgbClr val="FFC00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– Belo Horizonte</a:t>
            </a:r>
            <a:endParaRPr lang="pt-BR" sz="36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901118-46E6-41D9-889E-6E8C5D79B57B}"/>
              </a:ext>
            </a:extLst>
          </p:cNvPr>
          <p:cNvSpPr txBox="1"/>
          <p:nvPr/>
        </p:nvSpPr>
        <p:spPr>
          <a:xfrm>
            <a:off x="328478" y="911526"/>
            <a:ext cx="1152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discrimination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power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14" name="Picture 4" descr="covid vaccine icon | ZERO - The End of Prostate Cancer">
            <a:extLst>
              <a:ext uri="{FF2B5EF4-FFF2-40B4-BE49-F238E27FC236}">
                <a16:creationId xmlns:a16="http://schemas.microsoft.com/office/drawing/2014/main" id="{5A08B8A7-303C-497B-B27C-4D38DB46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1" y="1430999"/>
            <a:ext cx="714854" cy="7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F493624-B690-4C50-9562-580EE0AAA097}"/>
              </a:ext>
            </a:extLst>
          </p:cNvPr>
          <p:cNvSpPr/>
          <p:nvPr/>
        </p:nvSpPr>
        <p:spPr>
          <a:xfrm>
            <a:off x="6091239" y="2114225"/>
            <a:ext cx="45719" cy="4256353"/>
          </a:xfrm>
          <a:prstGeom prst="rect">
            <a:avLst/>
          </a:prstGeom>
          <a:solidFill>
            <a:srgbClr val="1EA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AF332-4F2B-4C30-BD59-55B6573E9B05}"/>
              </a:ext>
            </a:extLst>
          </p:cNvPr>
          <p:cNvSpPr txBox="1"/>
          <p:nvPr/>
        </p:nvSpPr>
        <p:spPr>
          <a:xfrm>
            <a:off x="1219201" y="1670501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Vaccines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3E74DA-9202-4FF6-8625-9552F2ECDADB}"/>
              </a:ext>
            </a:extLst>
          </p:cNvPr>
          <p:cNvSpPr txBox="1"/>
          <p:nvPr/>
        </p:nvSpPr>
        <p:spPr>
          <a:xfrm>
            <a:off x="6898818" y="1670501"/>
            <a:ext cx="407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DF6042-2840-4A2A-A299-F3BA40FAC03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4834" y="2489922"/>
            <a:ext cx="5590800" cy="3279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DEACFB-C2C9-4278-859C-A6BD851E3D4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18124" y="2492816"/>
            <a:ext cx="5590800" cy="32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4" grpId="0" animBg="1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Um gráfico digital do mercado de ações">
            <a:extLst>
              <a:ext uri="{FF2B5EF4-FFF2-40B4-BE49-F238E27FC236}">
                <a16:creationId xmlns:a16="http://schemas.microsoft.com/office/drawing/2014/main" id="{7C54787A-02AD-4E31-BD82-CEB867B7E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18" r="4645" b="-1"/>
          <a:stretch/>
        </p:blipFill>
        <p:spPr>
          <a:xfrm>
            <a:off x="1" y="10"/>
            <a:ext cx="6095237" cy="6857991"/>
          </a:xfrm>
          <a:custGeom>
            <a:avLst/>
            <a:gdLst/>
            <a:ahLst/>
            <a:cxnLst/>
            <a:rect l="l" t="t" r="r" b="b"/>
            <a:pathLst>
              <a:path w="6095237" h="6858001">
                <a:moveTo>
                  <a:pt x="0" y="3333751"/>
                </a:moveTo>
                <a:lnTo>
                  <a:pt x="5699134" y="3333751"/>
                </a:lnTo>
                <a:lnTo>
                  <a:pt x="5698528" y="3357461"/>
                </a:lnTo>
                <a:lnTo>
                  <a:pt x="5695762" y="3365728"/>
                </a:lnTo>
                <a:lnTo>
                  <a:pt x="5684739" y="3398677"/>
                </a:lnTo>
                <a:cubicBezTo>
                  <a:pt x="5672547" y="3424765"/>
                  <a:pt x="5673881" y="3457327"/>
                  <a:pt x="5669119" y="3486946"/>
                </a:cubicBezTo>
                <a:cubicBezTo>
                  <a:pt x="5667404" y="3497439"/>
                  <a:pt x="5664785" y="3507933"/>
                  <a:pt x="5662594" y="3518451"/>
                </a:cubicBezTo>
                <a:lnTo>
                  <a:pt x="5661870" y="3524252"/>
                </a:lnTo>
                <a:lnTo>
                  <a:pt x="5658641" y="3550106"/>
                </a:lnTo>
                <a:cubicBezTo>
                  <a:pt x="5658641" y="3576391"/>
                  <a:pt x="5664737" y="3602478"/>
                  <a:pt x="5667023" y="3628959"/>
                </a:cubicBezTo>
                <a:cubicBezTo>
                  <a:pt x="5668927" y="3649555"/>
                  <a:pt x="5668165" y="3670544"/>
                  <a:pt x="5670451" y="3691138"/>
                </a:cubicBezTo>
                <a:cubicBezTo>
                  <a:pt x="5672167" y="3708009"/>
                  <a:pt x="5676547" y="3724680"/>
                  <a:pt x="5680167" y="3741353"/>
                </a:cubicBezTo>
                <a:cubicBezTo>
                  <a:pt x="5680834" y="3744394"/>
                  <a:pt x="5682454" y="3747434"/>
                  <a:pt x="5683811" y="3750401"/>
                </a:cubicBezTo>
                <a:lnTo>
                  <a:pt x="5685192" y="3756135"/>
                </a:lnTo>
                <a:lnTo>
                  <a:pt x="5713812" y="3748730"/>
                </a:lnTo>
                <a:lnTo>
                  <a:pt x="5714043" y="3748682"/>
                </a:lnTo>
                <a:lnTo>
                  <a:pt x="5713813" y="3748731"/>
                </a:lnTo>
                <a:lnTo>
                  <a:pt x="5685193" y="3756136"/>
                </a:lnTo>
                <a:lnTo>
                  <a:pt x="5685885" y="3759007"/>
                </a:lnTo>
                <a:cubicBezTo>
                  <a:pt x="5677692" y="3813538"/>
                  <a:pt x="5714269" y="3852768"/>
                  <a:pt x="5730462" y="3898864"/>
                </a:cubicBezTo>
                <a:cubicBezTo>
                  <a:pt x="5747609" y="3947314"/>
                  <a:pt x="5773897" y="3994194"/>
                  <a:pt x="5766087" y="4048330"/>
                </a:cubicBezTo>
                <a:cubicBezTo>
                  <a:pt x="5761325" y="4081088"/>
                  <a:pt x="5750275" y="4112668"/>
                  <a:pt x="5743606" y="4145230"/>
                </a:cubicBezTo>
                <a:cubicBezTo>
                  <a:pt x="5741320" y="4156803"/>
                  <a:pt x="5741702" y="4169748"/>
                  <a:pt x="5743988" y="4181322"/>
                </a:cubicBezTo>
                <a:cubicBezTo>
                  <a:pt x="5754467" y="4237224"/>
                  <a:pt x="5755991" y="4292342"/>
                  <a:pt x="5738844" y="4347267"/>
                </a:cubicBezTo>
                <a:cubicBezTo>
                  <a:pt x="5735986" y="4356680"/>
                  <a:pt x="5733320" y="4366684"/>
                  <a:pt x="5733320" y="4376493"/>
                </a:cubicBezTo>
                <a:cubicBezTo>
                  <a:pt x="5733320" y="4430237"/>
                  <a:pt x="5737320" y="4483001"/>
                  <a:pt x="5755991" y="4534394"/>
                </a:cubicBezTo>
                <a:cubicBezTo>
                  <a:pt x="5762277" y="4551655"/>
                  <a:pt x="5758277" y="4572644"/>
                  <a:pt x="5759801" y="4591670"/>
                </a:cubicBezTo>
                <a:cubicBezTo>
                  <a:pt x="5761133" y="4609322"/>
                  <a:pt x="5761705" y="4627369"/>
                  <a:pt x="5766087" y="4644434"/>
                </a:cubicBezTo>
                <a:cubicBezTo>
                  <a:pt x="5772563" y="4669346"/>
                  <a:pt x="5773325" y="4692491"/>
                  <a:pt x="5767611" y="4718187"/>
                </a:cubicBezTo>
                <a:cubicBezTo>
                  <a:pt x="5762277" y="4742705"/>
                  <a:pt x="5764943" y="4769186"/>
                  <a:pt x="5764753" y="4794687"/>
                </a:cubicBezTo>
                <a:cubicBezTo>
                  <a:pt x="5764563" y="4823128"/>
                  <a:pt x="5764373" y="4851570"/>
                  <a:pt x="5765325" y="4880011"/>
                </a:cubicBezTo>
                <a:cubicBezTo>
                  <a:pt x="5765705" y="4891388"/>
                  <a:pt x="5773325" y="4904334"/>
                  <a:pt x="5770277" y="4913751"/>
                </a:cubicBezTo>
                <a:cubicBezTo>
                  <a:pt x="5759991" y="4944153"/>
                  <a:pt x="5772373" y="4974557"/>
                  <a:pt x="5766849" y="5004959"/>
                </a:cubicBezTo>
                <a:cubicBezTo>
                  <a:pt x="5763991" y="5019868"/>
                  <a:pt x="5771801" y="5036736"/>
                  <a:pt x="5772563" y="5052820"/>
                </a:cubicBezTo>
                <a:cubicBezTo>
                  <a:pt x="5773897" y="5079104"/>
                  <a:pt x="5773325" y="5105388"/>
                  <a:pt x="5773707" y="5131673"/>
                </a:cubicBezTo>
                <a:cubicBezTo>
                  <a:pt x="5773897" y="5140304"/>
                  <a:pt x="5774659" y="5148739"/>
                  <a:pt x="5775042" y="5157370"/>
                </a:cubicBezTo>
                <a:cubicBezTo>
                  <a:pt x="5775422" y="5165020"/>
                  <a:pt x="5777136" y="5173061"/>
                  <a:pt x="5775804" y="5180319"/>
                </a:cubicBezTo>
                <a:cubicBezTo>
                  <a:pt x="5771039" y="5206604"/>
                  <a:pt x="5763229" y="5232496"/>
                  <a:pt x="5760181" y="5258975"/>
                </a:cubicBezTo>
                <a:cubicBezTo>
                  <a:pt x="5757515" y="5281924"/>
                  <a:pt x="5761133" y="5305660"/>
                  <a:pt x="5759229" y="5328805"/>
                </a:cubicBezTo>
                <a:cubicBezTo>
                  <a:pt x="5755991" y="5369604"/>
                  <a:pt x="5750275" y="5410403"/>
                  <a:pt x="5746655" y="5451203"/>
                </a:cubicBezTo>
                <a:cubicBezTo>
                  <a:pt x="5745893" y="5460031"/>
                  <a:pt x="5750657" y="5469249"/>
                  <a:pt x="5751037" y="5478272"/>
                </a:cubicBezTo>
                <a:cubicBezTo>
                  <a:pt x="5751989" y="5506518"/>
                  <a:pt x="5752181" y="5534764"/>
                  <a:pt x="5752751" y="5563010"/>
                </a:cubicBezTo>
                <a:cubicBezTo>
                  <a:pt x="5752943" y="5579094"/>
                  <a:pt x="5752371" y="5595374"/>
                  <a:pt x="5754085" y="5611265"/>
                </a:cubicBezTo>
                <a:cubicBezTo>
                  <a:pt x="5756371" y="5632250"/>
                  <a:pt x="5759801" y="5651277"/>
                  <a:pt x="5744941" y="5670892"/>
                </a:cubicBezTo>
                <a:cubicBezTo>
                  <a:pt x="5721890" y="5701101"/>
                  <a:pt x="5730844" y="5739546"/>
                  <a:pt x="5725510" y="5774460"/>
                </a:cubicBezTo>
                <a:cubicBezTo>
                  <a:pt x="5724176" y="5783484"/>
                  <a:pt x="5723986" y="5792704"/>
                  <a:pt x="5722462" y="5801726"/>
                </a:cubicBezTo>
                <a:cubicBezTo>
                  <a:pt x="5719604" y="5818399"/>
                  <a:pt x="5716366" y="5834874"/>
                  <a:pt x="5713125" y="5851549"/>
                </a:cubicBezTo>
                <a:cubicBezTo>
                  <a:pt x="5712555" y="5854490"/>
                  <a:pt x="5712363" y="5857824"/>
                  <a:pt x="5711411" y="5860571"/>
                </a:cubicBezTo>
                <a:cubicBezTo>
                  <a:pt x="5703411" y="5885876"/>
                  <a:pt x="5694267" y="5910785"/>
                  <a:pt x="5687789" y="5936481"/>
                </a:cubicBezTo>
                <a:cubicBezTo>
                  <a:pt x="5684550" y="5949036"/>
                  <a:pt x="5684168" y="5962962"/>
                  <a:pt x="5685885" y="5975908"/>
                </a:cubicBezTo>
                <a:cubicBezTo>
                  <a:pt x="5690837" y="6013764"/>
                  <a:pt x="5692933" y="6051230"/>
                  <a:pt x="5685693" y="6089284"/>
                </a:cubicBezTo>
                <a:cubicBezTo>
                  <a:pt x="5682836" y="6104387"/>
                  <a:pt x="5687599" y="6121257"/>
                  <a:pt x="5689313" y="6137341"/>
                </a:cubicBezTo>
                <a:cubicBezTo>
                  <a:pt x="5693885" y="6175786"/>
                  <a:pt x="5698839" y="6214231"/>
                  <a:pt x="5703219" y="6252873"/>
                </a:cubicBezTo>
                <a:cubicBezTo>
                  <a:pt x="5705887" y="6277000"/>
                  <a:pt x="5707411" y="6301323"/>
                  <a:pt x="5710077" y="6325450"/>
                </a:cubicBezTo>
                <a:cubicBezTo>
                  <a:pt x="5713317" y="6353302"/>
                  <a:pt x="5718270" y="6380959"/>
                  <a:pt x="5720938" y="6408814"/>
                </a:cubicBezTo>
                <a:cubicBezTo>
                  <a:pt x="5723986" y="6440589"/>
                  <a:pt x="5724556" y="6472562"/>
                  <a:pt x="5727796" y="6504338"/>
                </a:cubicBezTo>
                <a:cubicBezTo>
                  <a:pt x="5734082" y="6562401"/>
                  <a:pt x="5741512" y="6620265"/>
                  <a:pt x="5748561" y="6678324"/>
                </a:cubicBezTo>
                <a:cubicBezTo>
                  <a:pt x="5755419" y="6734620"/>
                  <a:pt x="5761515" y="6790916"/>
                  <a:pt x="5770087" y="6846819"/>
                </a:cubicBezTo>
                <a:lnTo>
                  <a:pt x="5772929" y="6858001"/>
                </a:lnTo>
                <a:lnTo>
                  <a:pt x="0" y="6858001"/>
                </a:lnTo>
                <a:lnTo>
                  <a:pt x="0" y="3524252"/>
                </a:lnTo>
                <a:close/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742A56-C34A-450D-8D88-4E6A06828B4A}"/>
              </a:ext>
            </a:extLst>
          </p:cNvPr>
          <p:cNvSpPr txBox="1"/>
          <p:nvPr/>
        </p:nvSpPr>
        <p:spPr>
          <a:xfrm>
            <a:off x="6574739" y="1278134"/>
            <a:ext cx="490000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err="1">
                <a:solidFill>
                  <a:srgbClr val="CD5556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Integrating</a:t>
            </a:r>
            <a:r>
              <a:rPr lang="pt-BR" sz="5400" b="1" dirty="0">
                <a:solidFill>
                  <a:srgbClr val="CD5556"/>
                </a:solidFill>
                <a:latin typeface="Simplified Arabic Fixed" panose="020B0604020202020204" pitchFamily="49" charset="-78"/>
                <a:cs typeface="Simplified Arabic Fixed" panose="020B0604020202020204" pitchFamily="49" charset="-78"/>
              </a:rPr>
              <a:t> Project</a:t>
            </a:r>
          </a:p>
          <a:p>
            <a:endParaRPr lang="pt-BR" sz="4400" b="1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endParaRPr lang="pt-BR" sz="4400" b="1" dirty="0">
              <a:latin typeface="Simplified Arabic Fixed" panose="020B0604020202020204" pitchFamily="49" charset="-78"/>
              <a:cs typeface="Simplified Arabic Fixed" panose="020B0604020202020204" pitchFamily="49" charset="-78"/>
            </a:endParaRPr>
          </a:p>
          <a:p>
            <a:r>
              <a:rPr lang="pt-BR" sz="4400" b="1" dirty="0">
                <a:solidFill>
                  <a:srgbClr val="26A4D7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Covid-19 in </a:t>
            </a:r>
            <a:r>
              <a:rPr lang="pt-BR" sz="4400" b="1" dirty="0" err="1">
                <a:solidFill>
                  <a:srgbClr val="26A4D7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Brazil</a:t>
            </a:r>
            <a:endParaRPr lang="pt-BR" sz="4400" b="1" dirty="0">
              <a:solidFill>
                <a:srgbClr val="26A4D7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pic>
        <p:nvPicPr>
          <p:cNvPr id="17" name="Picture 6" descr="Home | Digital House">
            <a:extLst>
              <a:ext uri="{FF2B5EF4-FFF2-40B4-BE49-F238E27FC236}">
                <a16:creationId xmlns:a16="http://schemas.microsoft.com/office/drawing/2014/main" id="{8F6A27BC-3AD4-4C0D-802B-F9A38780F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696"/>
            <a:ext cx="2110400" cy="6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3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9 alternatives to Google Analytics for charity websites : Eyes Down Blog">
            <a:extLst>
              <a:ext uri="{FF2B5EF4-FFF2-40B4-BE49-F238E27FC236}">
                <a16:creationId xmlns:a16="http://schemas.microsoft.com/office/drawing/2014/main" id="{BAF7331D-868F-452F-A21C-A041A1DCB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/>
          <a:stretch/>
        </p:blipFill>
        <p:spPr bwMode="auto">
          <a:xfrm>
            <a:off x="0" y="0"/>
            <a:ext cx="12192000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700D5D5-8522-43D4-9D12-99503F825444}"/>
              </a:ext>
            </a:extLst>
          </p:cNvPr>
          <p:cNvSpPr/>
          <p:nvPr/>
        </p:nvSpPr>
        <p:spPr>
          <a:xfrm rot="18851589">
            <a:off x="3836910" y="-966214"/>
            <a:ext cx="11091014" cy="10163227"/>
          </a:xfrm>
          <a:prstGeom prst="roundRect">
            <a:avLst>
              <a:gd name="adj" fmla="val 20147"/>
            </a:avLst>
          </a:prstGeom>
          <a:solidFill>
            <a:srgbClr val="29BBB9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81076D-E0BA-4807-8438-E78DD25D5AB4}"/>
              </a:ext>
            </a:extLst>
          </p:cNvPr>
          <p:cNvSpPr txBox="1"/>
          <p:nvPr/>
        </p:nvSpPr>
        <p:spPr>
          <a:xfrm>
            <a:off x="5809343" y="633672"/>
            <a:ext cx="6711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Study</a:t>
            </a:r>
            <a:r>
              <a:rPr lang="pt-BR" sz="4400" b="1" dirty="0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4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Purpose</a:t>
            </a:r>
            <a:endParaRPr lang="pt-BR" sz="4400" b="1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AE9C86-4674-4C92-8E99-BCD1FB1D4A71}"/>
              </a:ext>
            </a:extLst>
          </p:cNvPr>
          <p:cNvSpPr txBox="1"/>
          <p:nvPr/>
        </p:nvSpPr>
        <p:spPr>
          <a:xfrm>
            <a:off x="5257202" y="5042118"/>
            <a:ext cx="6711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Develop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a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predictive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model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that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helps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to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define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patient’s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risk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,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given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their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characteristics</a:t>
            </a:r>
            <a:r>
              <a:rPr lang="pt-BR" sz="2800" b="1" dirty="0">
                <a:solidFill>
                  <a:srgbClr val="00206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1F255A0-E140-440B-8F4C-D14FF2B2980F}"/>
              </a:ext>
            </a:extLst>
          </p:cNvPr>
          <p:cNvSpPr txBox="1"/>
          <p:nvPr/>
        </p:nvSpPr>
        <p:spPr>
          <a:xfrm>
            <a:off x="3643084" y="2613392"/>
            <a:ext cx="7469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'</a:t>
            </a:r>
            <a:r>
              <a:rPr lang="pt-BR" sz="3600" b="1" i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There</a:t>
            </a:r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i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is</a:t>
            </a:r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no </a:t>
            </a:r>
            <a:r>
              <a:rPr lang="pt-BR" sz="3600" b="1" i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longer</a:t>
            </a:r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a </a:t>
            </a:r>
            <a:r>
              <a:rPr lang="pt-BR" sz="3600" b="1" i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risk</a:t>
            </a:r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3600" b="1" i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group</a:t>
            </a:r>
            <a:r>
              <a:rPr lang="pt-BR" sz="36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for Covid-19’</a:t>
            </a:r>
          </a:p>
          <a:p>
            <a:pPr algn="r"/>
            <a:r>
              <a:rPr lang="pt-BR" sz="2400" b="1" i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8126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ig Data: Ciencia e Ingeniería de Datos - Emprendedores.es">
            <a:extLst>
              <a:ext uri="{FF2B5EF4-FFF2-40B4-BE49-F238E27FC236}">
                <a16:creationId xmlns:a16="http://schemas.microsoft.com/office/drawing/2014/main" id="{5012F79C-AAC1-4026-A2F3-361B80DE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638280" y="207811"/>
            <a:ext cx="6711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The data...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D517C4E-9D32-49FF-B7BE-FBAECEEAB728}"/>
              </a:ext>
            </a:extLst>
          </p:cNvPr>
          <p:cNvSpPr/>
          <p:nvPr/>
        </p:nvSpPr>
        <p:spPr>
          <a:xfrm>
            <a:off x="-921443" y="1151176"/>
            <a:ext cx="5486400" cy="5319799"/>
          </a:xfrm>
          <a:prstGeom prst="roundRect">
            <a:avLst>
              <a:gd name="adj" fmla="val 11841"/>
            </a:avLst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547672-16D6-4294-9A56-6BE5CE36C1F1}"/>
              </a:ext>
            </a:extLst>
          </p:cNvPr>
          <p:cNvSpPr txBox="1"/>
          <p:nvPr/>
        </p:nvSpPr>
        <p:spPr>
          <a:xfrm>
            <a:off x="-26580" y="1522484"/>
            <a:ext cx="41530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811.229</a:t>
            </a:r>
          </a:p>
          <a:p>
            <a:pPr algn="ctr"/>
            <a:r>
              <a:rPr lang="pt-BR" sz="4000" b="1" dirty="0" err="1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Observations</a:t>
            </a:r>
            <a:endParaRPr lang="pt-BR" sz="4000" b="1" dirty="0">
              <a:solidFill>
                <a:srgbClr val="041B38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26B04B-6897-45D2-A1DE-F734E8339C5A}"/>
              </a:ext>
            </a:extLst>
          </p:cNvPr>
          <p:cNvSpPr/>
          <p:nvPr/>
        </p:nvSpPr>
        <p:spPr>
          <a:xfrm>
            <a:off x="6317391" y="1160511"/>
            <a:ext cx="6400634" cy="5319802"/>
          </a:xfrm>
          <a:prstGeom prst="roundRect">
            <a:avLst>
              <a:gd name="adj" fmla="val 7612"/>
            </a:avLst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174BA6-8180-438C-9C42-F1E74B604DDF}"/>
              </a:ext>
            </a:extLst>
          </p:cNvPr>
          <p:cNvSpPr txBox="1"/>
          <p:nvPr/>
        </p:nvSpPr>
        <p:spPr>
          <a:xfrm>
            <a:off x="6509782" y="3695519"/>
            <a:ext cx="5484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Demográfico</a:t>
            </a:r>
          </a:p>
          <a:p>
            <a:r>
              <a:rPr lang="pt-BR" sz="3600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Condições de saúde</a:t>
            </a:r>
          </a:p>
          <a:p>
            <a:r>
              <a:rPr lang="pt-BR" sz="3600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Comorbidades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51024CE-D162-4822-B055-D2D8C04F1640}"/>
              </a:ext>
            </a:extLst>
          </p:cNvPr>
          <p:cNvSpPr/>
          <p:nvPr/>
        </p:nvSpPr>
        <p:spPr>
          <a:xfrm>
            <a:off x="-9833" y="1151184"/>
            <a:ext cx="12192000" cy="5319801"/>
          </a:xfrm>
          <a:prstGeom prst="roundRect">
            <a:avLst>
              <a:gd name="adj" fmla="val 0"/>
            </a:avLst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894231-C4CD-4AED-9B70-C6CC4944D382}"/>
              </a:ext>
            </a:extLst>
          </p:cNvPr>
          <p:cNvSpPr txBox="1"/>
          <p:nvPr/>
        </p:nvSpPr>
        <p:spPr>
          <a:xfrm>
            <a:off x="6147987" y="1245211"/>
            <a:ext cx="5486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600" b="1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153</a:t>
            </a:r>
          </a:p>
          <a:p>
            <a:pPr algn="r"/>
            <a:r>
              <a:rPr lang="pt-BR" sz="4400" b="1" dirty="0" err="1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Features</a:t>
            </a:r>
            <a:endParaRPr lang="pt-BR" sz="4400" b="1" dirty="0">
              <a:solidFill>
                <a:srgbClr val="041B38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FACA10F-022D-47F6-89B8-233FAE7AF52F}"/>
              </a:ext>
            </a:extLst>
          </p:cNvPr>
          <p:cNvSpPr txBox="1"/>
          <p:nvPr/>
        </p:nvSpPr>
        <p:spPr>
          <a:xfrm>
            <a:off x="4478411" y="1368321"/>
            <a:ext cx="36065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123</a:t>
            </a:r>
          </a:p>
          <a:p>
            <a:r>
              <a:rPr lang="pt-BR" sz="2000" b="1" dirty="0" err="1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Features</a:t>
            </a:r>
            <a:r>
              <a:rPr lang="pt-BR" sz="2000" b="1" dirty="0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meaningless</a:t>
            </a:r>
            <a:r>
              <a:rPr lang="pt-BR" sz="2000" b="1" dirty="0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 They </a:t>
            </a:r>
            <a:r>
              <a:rPr lang="pt-BR" sz="2000" b="1" dirty="0" err="1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were</a:t>
            </a:r>
            <a:r>
              <a:rPr lang="pt-BR" sz="2000" b="1" dirty="0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solidFill>
                  <a:schemeClr val="accent4"/>
                </a:solidFill>
                <a:effectLst>
                  <a:outerShdw blurRad="50800" dist="50800" dir="5400000" algn="ctr" rotWithShape="0">
                    <a:schemeClr val="tx1">
                      <a:lumMod val="95000"/>
                    </a:schemeClr>
                  </a:outerShdw>
                </a:effectLst>
                <a:latin typeface="Lucida Console" panose="020B0609040504020204" pitchFamily="49" charset="0"/>
                <a:cs typeface="Simplified Arabic Fixed" panose="02070309020205020404" pitchFamily="49" charset="-78"/>
              </a:rPr>
              <a:t>removed</a:t>
            </a:r>
            <a:endParaRPr lang="pt-BR" sz="2000" b="1" dirty="0">
              <a:solidFill>
                <a:schemeClr val="accent4"/>
              </a:solidFill>
              <a:effectLst>
                <a:outerShdw blurRad="50800" dist="50800" dir="5400000" algn="ctr" rotWithShape="0">
                  <a:schemeClr val="tx1">
                    <a:lumMod val="95000"/>
                  </a:schemeClr>
                </a:outerShdw>
              </a:effectLst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8528E38-60BD-48BC-8D59-40EAA70C3147}"/>
              </a:ext>
            </a:extLst>
          </p:cNvPr>
          <p:cNvSpPr txBox="1"/>
          <p:nvPr/>
        </p:nvSpPr>
        <p:spPr>
          <a:xfrm>
            <a:off x="4445871" y="3209932"/>
            <a:ext cx="39258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41</a:t>
            </a:r>
          </a:p>
          <a:p>
            <a:r>
              <a:rPr lang="pt-BR" sz="2000" b="1" dirty="0" err="1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Were</a:t>
            </a:r>
            <a:r>
              <a:rPr lang="pt-BR" sz="2000" b="1" dirty="0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applied</a:t>
            </a:r>
            <a:r>
              <a:rPr lang="pt-BR" sz="2000" b="1" dirty="0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solidFill>
                  <a:srgbClr val="2C866A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Dummies</a:t>
            </a:r>
            <a:endParaRPr lang="pt-BR" sz="2000" b="1" dirty="0">
              <a:solidFill>
                <a:srgbClr val="2C866A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413D159-122B-486F-9535-C7972DAC82B6}"/>
              </a:ext>
            </a:extLst>
          </p:cNvPr>
          <p:cNvSpPr txBox="1"/>
          <p:nvPr/>
        </p:nvSpPr>
        <p:spPr>
          <a:xfrm>
            <a:off x="4478411" y="4739271"/>
            <a:ext cx="39258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1D5947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13</a:t>
            </a:r>
          </a:p>
          <a:p>
            <a:r>
              <a:rPr lang="pt-BR" sz="2000" b="1" dirty="0" err="1">
                <a:solidFill>
                  <a:srgbClr val="1D5947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Selected</a:t>
            </a:r>
            <a:r>
              <a:rPr lang="pt-BR" sz="2000" b="1" dirty="0">
                <a:solidFill>
                  <a:srgbClr val="1D5947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for </a:t>
            </a:r>
            <a:r>
              <a:rPr lang="pt-BR" sz="2000" b="1" dirty="0" err="1">
                <a:solidFill>
                  <a:srgbClr val="1D5947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2000" b="1" dirty="0">
                <a:solidFill>
                  <a:srgbClr val="1D5947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final model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5CCB03F-6B34-4483-92A8-BDE12BE52349}"/>
              </a:ext>
            </a:extLst>
          </p:cNvPr>
          <p:cNvSpPr/>
          <p:nvPr/>
        </p:nvSpPr>
        <p:spPr>
          <a:xfrm>
            <a:off x="4245189" y="1439906"/>
            <a:ext cx="200682" cy="14148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6CD0076-6402-4691-9CB8-89BCAD1896E6}"/>
              </a:ext>
            </a:extLst>
          </p:cNvPr>
          <p:cNvSpPr/>
          <p:nvPr/>
        </p:nvSpPr>
        <p:spPr>
          <a:xfrm>
            <a:off x="4245189" y="3113097"/>
            <a:ext cx="200682" cy="1414800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403EABA-F813-4A7D-A803-8BDA419FE90B}"/>
              </a:ext>
            </a:extLst>
          </p:cNvPr>
          <p:cNvSpPr/>
          <p:nvPr/>
        </p:nvSpPr>
        <p:spPr>
          <a:xfrm>
            <a:off x="4245189" y="4790319"/>
            <a:ext cx="200682" cy="1414800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DAF716A-726D-4090-99FB-F749B423C61B}"/>
              </a:ext>
            </a:extLst>
          </p:cNvPr>
          <p:cNvSpPr/>
          <p:nvPr/>
        </p:nvSpPr>
        <p:spPr>
          <a:xfrm>
            <a:off x="8371750" y="1409356"/>
            <a:ext cx="3848553" cy="4836659"/>
          </a:xfrm>
          <a:prstGeom prst="roundRect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0D7BA7D-048B-402F-81C9-DE46AB67C27A}"/>
              </a:ext>
            </a:extLst>
          </p:cNvPr>
          <p:cNvSpPr txBox="1"/>
          <p:nvPr/>
        </p:nvSpPr>
        <p:spPr>
          <a:xfrm>
            <a:off x="8237818" y="1535978"/>
            <a:ext cx="3925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Selected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Variables</a:t>
            </a:r>
            <a:endParaRPr lang="pt-BR" sz="11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6B19F77-E25C-435A-8E31-D3AC33F9510C}"/>
              </a:ext>
            </a:extLst>
          </p:cNvPr>
          <p:cNvSpPr txBox="1"/>
          <p:nvPr/>
        </p:nvSpPr>
        <p:spPr>
          <a:xfrm>
            <a:off x="8416114" y="2640723"/>
            <a:ext cx="3925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Model:</a:t>
            </a:r>
          </a:p>
          <a:p>
            <a:r>
              <a:rPr lang="pt-BR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Random</a:t>
            </a:r>
            <a:r>
              <a:rPr lang="pt-BR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Forest via </a:t>
            </a:r>
            <a:r>
              <a:rPr lang="pt-BR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feature_importance</a:t>
            </a:r>
            <a:endParaRPr lang="pt-BR" sz="9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D5DBC2E-6582-4A5D-A897-D07488B80736}"/>
              </a:ext>
            </a:extLst>
          </p:cNvPr>
          <p:cNvSpPr txBox="1"/>
          <p:nvPr/>
        </p:nvSpPr>
        <p:spPr>
          <a:xfrm>
            <a:off x="8400054" y="3732771"/>
            <a:ext cx="39258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Com 59 </a:t>
            </a:r>
            <a:r>
              <a:rPr lang="pt-BR" sz="20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features</a:t>
            </a:r>
            <a:r>
              <a:rPr lang="pt-BR" sz="20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:</a:t>
            </a:r>
          </a:p>
          <a:p>
            <a:r>
              <a:rPr lang="pt-BR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75% </a:t>
            </a:r>
            <a:r>
              <a:rPr lang="pt-BR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accuracy</a:t>
            </a:r>
            <a:endParaRPr lang="pt-BR" sz="9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5A246A9-D143-49DC-8D46-043224104BFC}"/>
              </a:ext>
            </a:extLst>
          </p:cNvPr>
          <p:cNvSpPr txBox="1"/>
          <p:nvPr/>
        </p:nvSpPr>
        <p:spPr>
          <a:xfrm>
            <a:off x="8400054" y="4846458"/>
            <a:ext cx="392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Com 13 </a:t>
            </a:r>
            <a:r>
              <a:rPr lang="pt-BR" sz="20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features</a:t>
            </a:r>
            <a:r>
              <a:rPr lang="pt-BR" sz="20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:</a:t>
            </a:r>
          </a:p>
          <a:p>
            <a:r>
              <a:rPr lang="pt-BR" sz="2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73% </a:t>
            </a:r>
            <a:r>
              <a:rPr lang="pt-BR" sz="2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accuracy</a:t>
            </a:r>
            <a:endParaRPr lang="pt-BR" sz="105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E0C236B-553D-45D7-9241-732558BB3709}"/>
              </a:ext>
            </a:extLst>
          </p:cNvPr>
          <p:cNvSpPr txBox="1"/>
          <p:nvPr/>
        </p:nvSpPr>
        <p:spPr>
          <a:xfrm>
            <a:off x="-33624" y="3890911"/>
            <a:ext cx="1988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00B0F0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</a:t>
            </a:r>
          </a:p>
          <a:p>
            <a:pPr algn="r"/>
            <a:r>
              <a:rPr lang="pt-BR" sz="3200" b="1" dirty="0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435.028</a:t>
            </a:r>
          </a:p>
          <a:p>
            <a:pPr algn="r"/>
            <a:r>
              <a:rPr lang="pt-BR" sz="1600" b="1" dirty="0" err="1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Observations</a:t>
            </a:r>
            <a:endParaRPr lang="pt-BR" sz="1600" b="1" dirty="0">
              <a:solidFill>
                <a:srgbClr val="041B38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926BD2FA-0B95-4F50-9EBB-4C5F22F33EF3}"/>
              </a:ext>
            </a:extLst>
          </p:cNvPr>
          <p:cNvSpPr/>
          <p:nvPr/>
        </p:nvSpPr>
        <p:spPr>
          <a:xfrm flipH="1">
            <a:off x="2004230" y="3937170"/>
            <a:ext cx="45719" cy="1852004"/>
          </a:xfrm>
          <a:prstGeom prst="roundRect">
            <a:avLst>
              <a:gd name="adj" fmla="val 0"/>
            </a:avLst>
          </a:prstGeom>
          <a:solidFill>
            <a:srgbClr val="041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EACEF"/>
              </a:solidFill>
            </a:endParaRPr>
          </a:p>
        </p:txBody>
      </p:sp>
      <p:pic>
        <p:nvPicPr>
          <p:cNvPr id="1028" name="Picture 4" descr="covid vaccine icon | ZERO - The End of Prostate Cancer">
            <a:extLst>
              <a:ext uri="{FF2B5EF4-FFF2-40B4-BE49-F238E27FC236}">
                <a16:creationId xmlns:a16="http://schemas.microsoft.com/office/drawing/2014/main" id="{91A6D367-DFAF-4D34-83B0-D2BE0B0A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7" y="3275373"/>
            <a:ext cx="714854" cy="7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63A927C-2A24-4569-8AF5-AC99BDF606EB}"/>
              </a:ext>
            </a:extLst>
          </p:cNvPr>
          <p:cNvSpPr txBox="1"/>
          <p:nvPr/>
        </p:nvSpPr>
        <p:spPr>
          <a:xfrm>
            <a:off x="2033291" y="4626772"/>
            <a:ext cx="2173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41B38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After</a:t>
            </a:r>
            <a:endParaRPr lang="pt-BR" sz="2400" b="1" dirty="0">
              <a:solidFill>
                <a:srgbClr val="041B38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r>
              <a:rPr lang="pt-BR" sz="3200" b="1" dirty="0">
                <a:solidFill>
                  <a:srgbClr val="1EACEF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376.201</a:t>
            </a:r>
          </a:p>
          <a:p>
            <a:r>
              <a:rPr lang="pt-BR" sz="1600" b="1" dirty="0" err="1">
                <a:solidFill>
                  <a:srgbClr val="1EACEF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Observations</a:t>
            </a:r>
            <a:endParaRPr lang="pt-BR" sz="1600" b="1" dirty="0">
              <a:solidFill>
                <a:srgbClr val="1EACEF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338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6836 0.0002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8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4" grpId="1" animBg="1"/>
      <p:bldP spid="12" grpId="0"/>
      <p:bldP spid="12" grpId="1"/>
      <p:bldP spid="15" grpId="0" animBg="1"/>
      <p:bldP spid="15" grpId="1" animBg="1"/>
      <p:bldP spid="9" grpId="0"/>
      <p:bldP spid="9" grpId="1"/>
      <p:bldP spid="18" grpId="0" animBg="1"/>
      <p:bldP spid="13" grpId="0"/>
      <p:bldP spid="13" grpId="1"/>
      <p:bldP spid="24" grpId="0"/>
      <p:bldP spid="25" grpId="0"/>
      <p:bldP spid="26" grpId="0"/>
      <p:bldP spid="27" grpId="0" animBg="1"/>
      <p:bldP spid="28" grpId="0" animBg="1"/>
      <p:bldP spid="29" grpId="0" animBg="1"/>
      <p:bldP spid="31" grpId="0" animBg="1"/>
      <p:bldP spid="30" grpId="0"/>
      <p:bldP spid="32" grpId="0"/>
      <p:bldP spid="33" grpId="0"/>
      <p:bldP spid="34" grpId="0"/>
      <p:bldP spid="35" grpId="0"/>
      <p:bldP spid="35" grpId="1"/>
      <p:bldP spid="36" grpId="0" animBg="1"/>
      <p:bldP spid="36" grpId="1" animBg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9 alternatives to Google Analytics for charity websites : Eyes Down Blog">
            <a:extLst>
              <a:ext uri="{FF2B5EF4-FFF2-40B4-BE49-F238E27FC236}">
                <a16:creationId xmlns:a16="http://schemas.microsoft.com/office/drawing/2014/main" id="{E33A728B-DA32-4393-BE9C-EA355237F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/>
          <a:stretch/>
        </p:blipFill>
        <p:spPr bwMode="auto">
          <a:xfrm>
            <a:off x="0" y="0"/>
            <a:ext cx="12192000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24D1FC2-9EC1-4AE7-A0D7-A2F2F984BC19}"/>
              </a:ext>
            </a:extLst>
          </p:cNvPr>
          <p:cNvSpPr/>
          <p:nvPr/>
        </p:nvSpPr>
        <p:spPr>
          <a:xfrm>
            <a:off x="-2183353" y="915598"/>
            <a:ext cx="13751224" cy="2551010"/>
          </a:xfrm>
          <a:prstGeom prst="roundRect">
            <a:avLst>
              <a:gd name="adj" fmla="val 7511"/>
            </a:avLst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241743" y="108549"/>
            <a:ext cx="843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Data </a:t>
            </a:r>
            <a:r>
              <a:rPr lang="pt-BR" sz="4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preparation</a:t>
            </a:r>
            <a:endParaRPr lang="pt-BR" sz="4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119A7D-1858-4E4D-A03D-6EC84531E3D3}"/>
              </a:ext>
            </a:extLst>
          </p:cNvPr>
          <p:cNvSpPr txBox="1"/>
          <p:nvPr/>
        </p:nvSpPr>
        <p:spPr>
          <a:xfrm>
            <a:off x="122472" y="908572"/>
            <a:ext cx="662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Treatment</a:t>
            </a:r>
            <a:r>
              <a:rPr lang="pt-BR" sz="2800" b="1" dirty="0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base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6AF7679-9C81-4290-B5BD-E031177C8E76}"/>
              </a:ext>
            </a:extLst>
          </p:cNvPr>
          <p:cNvSpPr txBox="1"/>
          <p:nvPr/>
        </p:nvSpPr>
        <p:spPr>
          <a:xfrm>
            <a:off x="434561" y="2560360"/>
            <a:ext cx="1195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Loading</a:t>
            </a:r>
            <a:endParaRPr lang="pt-BR" sz="1400" b="1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2050" name="Picture 2" descr="What is data load strategy for testing? How to perform it? and How to test  full load and incremental load? - IDWBI">
            <a:extLst>
              <a:ext uri="{FF2B5EF4-FFF2-40B4-BE49-F238E27FC236}">
                <a16:creationId xmlns:a16="http://schemas.microsoft.com/office/drawing/2014/main" id="{788CC4E3-3BC6-452B-B016-327021F27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5942" r="918" b="11594"/>
          <a:stretch/>
        </p:blipFill>
        <p:spPr bwMode="auto">
          <a:xfrm>
            <a:off x="434008" y="1650682"/>
            <a:ext cx="954875" cy="8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B4E0F0-3EF8-4C53-84BD-18CA0A5575B4}"/>
              </a:ext>
            </a:extLst>
          </p:cNvPr>
          <p:cNvSpPr txBox="1"/>
          <p:nvPr/>
        </p:nvSpPr>
        <p:spPr>
          <a:xfrm>
            <a:off x="1763194" y="2561142"/>
            <a:ext cx="32261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Filters</a:t>
            </a:r>
            <a:endParaRPr lang="pt-BR" sz="1400" b="1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lvl="1"/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- 20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Biggest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Cities</a:t>
            </a:r>
            <a:endParaRPr lang="pt-BR" sz="1200" dirty="0">
              <a:solidFill>
                <a:schemeClr val="bg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lvl="1"/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-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Inpatients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only</a:t>
            </a:r>
            <a:endParaRPr lang="pt-BR" sz="1200" dirty="0">
              <a:solidFill>
                <a:schemeClr val="bg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lvl="1"/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-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Cured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/Deaths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by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Covid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455E381-1397-4ACB-98BA-540E082A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82" y="1650682"/>
            <a:ext cx="830522" cy="8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4E5FFF-05A2-4B8C-A2D2-9D95164951AE}"/>
              </a:ext>
            </a:extLst>
          </p:cNvPr>
          <p:cNvSpPr txBox="1"/>
          <p:nvPr/>
        </p:nvSpPr>
        <p:spPr>
          <a:xfrm>
            <a:off x="4590349" y="2561142"/>
            <a:ext cx="2009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Ouliers</a:t>
            </a:r>
            <a:endParaRPr lang="pt-BR" sz="1200" b="1" dirty="0">
              <a:solidFill>
                <a:schemeClr val="bg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algn="ctr"/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(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By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Describe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)</a:t>
            </a:r>
            <a:endParaRPr lang="pt-BR" sz="1400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556E23-0B56-42BD-994E-A502090CDA18}"/>
              </a:ext>
            </a:extLst>
          </p:cNvPr>
          <p:cNvSpPr txBox="1"/>
          <p:nvPr/>
        </p:nvSpPr>
        <p:spPr>
          <a:xfrm>
            <a:off x="6755225" y="2531785"/>
            <a:ext cx="26943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Removal</a:t>
            </a:r>
            <a:r>
              <a:rPr lang="pt-BR" sz="1400" b="1" dirty="0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of</a:t>
            </a:r>
            <a:r>
              <a:rPr lang="pt-BR" sz="1400" b="1" dirty="0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Columns</a:t>
            </a:r>
            <a:endParaRPr lang="pt-BR" sz="1400" b="1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algn="ctr"/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(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only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answer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,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poorly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filled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in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and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withoutlogical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explanation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439AC4-4998-4ADB-9EBA-35A0A5553035}"/>
              </a:ext>
            </a:extLst>
          </p:cNvPr>
          <p:cNvSpPr txBox="1"/>
          <p:nvPr/>
        </p:nvSpPr>
        <p:spPr>
          <a:xfrm>
            <a:off x="9350997" y="2518975"/>
            <a:ext cx="244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Withdrawal</a:t>
            </a:r>
            <a:r>
              <a:rPr lang="pt-BR" sz="1400" b="1" dirty="0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solidFill>
                  <a:schemeClr val="bg1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duplicates</a:t>
            </a:r>
            <a:endParaRPr lang="pt-BR" sz="1400" b="1" dirty="0">
              <a:solidFill>
                <a:schemeClr val="bg1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pic>
        <p:nvPicPr>
          <p:cNvPr id="2054" name="Picture 6" descr="Outliers Icons - Download Free Vector Icons | Noun Project">
            <a:extLst>
              <a:ext uri="{FF2B5EF4-FFF2-40B4-BE49-F238E27FC236}">
                <a16:creationId xmlns:a16="http://schemas.microsoft.com/office/drawing/2014/main" id="{7899F542-9C38-4193-AE64-393F2698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63" y="1450596"/>
            <a:ext cx="1228853" cy="122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lete Column Images, Stock Photos &amp;amp; Vectors | Shutterstock">
            <a:extLst>
              <a:ext uri="{FF2B5EF4-FFF2-40B4-BE49-F238E27FC236}">
                <a16:creationId xmlns:a16="http://schemas.microsoft.com/office/drawing/2014/main" id="{096E7E75-FE2D-4C01-BCE2-3ACA1B866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0" t="-181" r="-1153" b="21897"/>
          <a:stretch/>
        </p:blipFill>
        <p:spPr bwMode="auto">
          <a:xfrm>
            <a:off x="7688454" y="1676322"/>
            <a:ext cx="782034" cy="7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uplicate Icon - Download in Line Style">
            <a:extLst>
              <a:ext uri="{FF2B5EF4-FFF2-40B4-BE49-F238E27FC236}">
                <a16:creationId xmlns:a16="http://schemas.microsoft.com/office/drawing/2014/main" id="{8F75C49E-811C-4584-BB90-24AC66DF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79" y="1663131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3C519E9-F139-453E-88E8-C77D97DAC801}"/>
              </a:ext>
            </a:extLst>
          </p:cNvPr>
          <p:cNvSpPr/>
          <p:nvPr/>
        </p:nvSpPr>
        <p:spPr>
          <a:xfrm>
            <a:off x="1798903" y="2021271"/>
            <a:ext cx="621831" cy="29248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90CE1DBB-192D-494D-B977-7C8C93CBD15D}"/>
              </a:ext>
            </a:extLst>
          </p:cNvPr>
          <p:cNvSpPr/>
          <p:nvPr/>
        </p:nvSpPr>
        <p:spPr>
          <a:xfrm>
            <a:off x="4087259" y="2021271"/>
            <a:ext cx="621831" cy="29248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6E52BEA1-B211-44C5-98C7-3897308553C4}"/>
              </a:ext>
            </a:extLst>
          </p:cNvPr>
          <p:cNvSpPr/>
          <p:nvPr/>
        </p:nvSpPr>
        <p:spPr>
          <a:xfrm>
            <a:off x="6456654" y="2021271"/>
            <a:ext cx="621831" cy="29248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BDA7474C-FF0E-410F-BDAC-D5007C884381}"/>
              </a:ext>
            </a:extLst>
          </p:cNvPr>
          <p:cNvSpPr/>
          <p:nvPr/>
        </p:nvSpPr>
        <p:spPr>
          <a:xfrm>
            <a:off x="9258734" y="2021271"/>
            <a:ext cx="621831" cy="29248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2465A1F-A0EB-471B-BDBB-EFC9A37C9EB2}"/>
              </a:ext>
            </a:extLst>
          </p:cNvPr>
          <p:cNvSpPr/>
          <p:nvPr/>
        </p:nvSpPr>
        <p:spPr>
          <a:xfrm>
            <a:off x="241743" y="4024173"/>
            <a:ext cx="14322323" cy="2551010"/>
          </a:xfrm>
          <a:prstGeom prst="roundRect">
            <a:avLst>
              <a:gd name="adj" fmla="val 7511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C7087F6-9461-47FB-9E51-E935A8E100B0}"/>
              </a:ext>
            </a:extLst>
          </p:cNvPr>
          <p:cNvSpPr txBox="1"/>
          <p:nvPr/>
        </p:nvSpPr>
        <p:spPr>
          <a:xfrm>
            <a:off x="434008" y="4056087"/>
            <a:ext cx="662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Pre-Processing</a:t>
            </a:r>
            <a:endParaRPr lang="pt-BR" sz="28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3534EE-B591-4D27-B8B6-802717BE2EFC}"/>
              </a:ext>
            </a:extLst>
          </p:cNvPr>
          <p:cNvSpPr txBox="1"/>
          <p:nvPr/>
        </p:nvSpPr>
        <p:spPr>
          <a:xfrm>
            <a:off x="117506" y="5842348"/>
            <a:ext cx="222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Re-categorization</a:t>
            </a:r>
            <a:endParaRPr lang="pt-BR" sz="1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Of</a:t>
            </a:r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variables</a:t>
            </a:r>
            <a:endParaRPr lang="pt-BR" sz="1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7E4E776-269A-48D3-9150-539998DD8525}"/>
              </a:ext>
            </a:extLst>
          </p:cNvPr>
          <p:cNvSpPr txBox="1"/>
          <p:nvPr/>
        </p:nvSpPr>
        <p:spPr>
          <a:xfrm>
            <a:off x="2145827" y="5842348"/>
            <a:ext cx="222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Application</a:t>
            </a:r>
            <a:endParaRPr lang="pt-BR" sz="1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Dummy</a:t>
            </a:r>
            <a:endParaRPr lang="pt-BR" sz="1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D7DF89E-AC5D-493F-9000-88DD954BCC4C}"/>
              </a:ext>
            </a:extLst>
          </p:cNvPr>
          <p:cNvSpPr txBox="1"/>
          <p:nvPr/>
        </p:nvSpPr>
        <p:spPr>
          <a:xfrm>
            <a:off x="4087259" y="5842348"/>
            <a:ext cx="222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Base Split</a:t>
            </a:r>
          </a:p>
          <a:p>
            <a:pPr algn="ctr"/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(</a:t>
            </a:r>
            <a:r>
              <a:rPr lang="pt-BR" sz="14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test</a:t>
            </a:r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= 0.3)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EDD2FBF-1B0E-48DB-942C-3EC956D8F785}"/>
              </a:ext>
            </a:extLst>
          </p:cNvPr>
          <p:cNvSpPr txBox="1"/>
          <p:nvPr/>
        </p:nvSpPr>
        <p:spPr>
          <a:xfrm>
            <a:off x="6409804" y="5842348"/>
            <a:ext cx="222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Balancing</a:t>
            </a:r>
            <a:endParaRPr lang="pt-BR" sz="1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algn="ctr"/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(SMOTE)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1AD26C-3169-471E-926D-7F2FCD6500CA}"/>
              </a:ext>
            </a:extLst>
          </p:cNvPr>
          <p:cNvSpPr txBox="1"/>
          <p:nvPr/>
        </p:nvSpPr>
        <p:spPr>
          <a:xfrm>
            <a:off x="8458892" y="5842348"/>
            <a:ext cx="2221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Random</a:t>
            </a:r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Forest</a:t>
            </a:r>
          </a:p>
          <a:p>
            <a:pPr algn="ctr"/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(</a:t>
            </a:r>
            <a:r>
              <a:rPr lang="pt-BR" sz="14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By</a:t>
            </a:r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feature</a:t>
            </a:r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importance</a:t>
            </a:r>
            <a:r>
              <a:rPr lang="pt-BR" sz="1400" b="1" dirty="0">
                <a:solidFill>
                  <a:schemeClr val="tx1">
                    <a:lumMod val="6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123B5C0-AD52-4296-897B-93A544ECE073}"/>
              </a:ext>
            </a:extLst>
          </p:cNvPr>
          <p:cNvSpPr txBox="1"/>
          <p:nvPr/>
        </p:nvSpPr>
        <p:spPr>
          <a:xfrm>
            <a:off x="10286903" y="5842348"/>
            <a:ext cx="222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Adjustment</a:t>
            </a:r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of</a:t>
            </a:r>
            <a:r>
              <a:rPr lang="pt-BR" sz="1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model</a:t>
            </a:r>
          </a:p>
        </p:txBody>
      </p:sp>
      <p:pic>
        <p:nvPicPr>
          <p:cNvPr id="3" name="Picture 12" descr="Categorize Icons - Download Free Vector Icons | Noun Project">
            <a:extLst>
              <a:ext uri="{FF2B5EF4-FFF2-40B4-BE49-F238E27FC236}">
                <a16:creationId xmlns:a16="http://schemas.microsoft.com/office/drawing/2014/main" id="{EFA8BBA2-E3B0-4A90-958D-C0E3FEBD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09" y="4879474"/>
            <a:ext cx="861774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tegorize Icons - Download Free Vector Icons | Noun Project">
            <a:extLst>
              <a:ext uri="{FF2B5EF4-FFF2-40B4-BE49-F238E27FC236}">
                <a16:creationId xmlns:a16="http://schemas.microsoft.com/office/drawing/2014/main" id="{C563A469-CDAD-4A82-8FFF-079EEBD1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32" y="4853231"/>
            <a:ext cx="861774" cy="86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plit Vertical - Free arrows icons">
            <a:extLst>
              <a:ext uri="{FF2B5EF4-FFF2-40B4-BE49-F238E27FC236}">
                <a16:creationId xmlns:a16="http://schemas.microsoft.com/office/drawing/2014/main" id="{000B0E6B-3AC0-4BDE-843C-A4B4F527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36" y="4726580"/>
            <a:ext cx="1168846" cy="1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alancing Icons - Download Free Vector Icons | Noun Project">
            <a:extLst>
              <a:ext uri="{FF2B5EF4-FFF2-40B4-BE49-F238E27FC236}">
                <a16:creationId xmlns:a16="http://schemas.microsoft.com/office/drawing/2014/main" id="{A2EA217E-C338-4DA4-8AD7-8BC42259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12" y="4611221"/>
            <a:ext cx="1537522" cy="15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andom Forest Icons - Download Free Vector Icons | Noun Project">
            <a:extLst>
              <a:ext uri="{FF2B5EF4-FFF2-40B4-BE49-F238E27FC236}">
                <a16:creationId xmlns:a16="http://schemas.microsoft.com/office/drawing/2014/main" id="{47164764-AB70-4289-806D-90C73BBE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88" y="4700979"/>
            <a:ext cx="1188743" cy="11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djust, adjustment, configuration, preferences, settings icon - Download on  Iconfinder">
            <a:extLst>
              <a:ext uri="{FF2B5EF4-FFF2-40B4-BE49-F238E27FC236}">
                <a16:creationId xmlns:a16="http://schemas.microsoft.com/office/drawing/2014/main" id="{F174C8A4-85BC-464D-91FA-04184981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312" y="4831278"/>
            <a:ext cx="1005241" cy="10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883AD63F-B327-4B20-BC12-6B0655EB4738}"/>
              </a:ext>
            </a:extLst>
          </p:cNvPr>
          <p:cNvSpPr/>
          <p:nvPr/>
        </p:nvSpPr>
        <p:spPr>
          <a:xfrm>
            <a:off x="8407828" y="5164758"/>
            <a:ext cx="391979" cy="29120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82B6140C-6B15-47D6-8713-BD673ACF8CB3}"/>
              </a:ext>
            </a:extLst>
          </p:cNvPr>
          <p:cNvSpPr/>
          <p:nvPr/>
        </p:nvSpPr>
        <p:spPr>
          <a:xfrm>
            <a:off x="6247790" y="5164758"/>
            <a:ext cx="391979" cy="29120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218BC4DB-4F44-4221-89AF-17392CACFCCC}"/>
              </a:ext>
            </a:extLst>
          </p:cNvPr>
          <p:cNvSpPr/>
          <p:nvPr/>
        </p:nvSpPr>
        <p:spPr>
          <a:xfrm>
            <a:off x="3915315" y="5164758"/>
            <a:ext cx="391979" cy="29120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4165FAC9-FAEC-4E72-B5B0-3978659EB98E}"/>
              </a:ext>
            </a:extLst>
          </p:cNvPr>
          <p:cNvSpPr/>
          <p:nvPr/>
        </p:nvSpPr>
        <p:spPr>
          <a:xfrm>
            <a:off x="1999692" y="5164758"/>
            <a:ext cx="391979" cy="29120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1F7C7A7F-D95E-418A-86F1-BD865F295601}"/>
              </a:ext>
            </a:extLst>
          </p:cNvPr>
          <p:cNvSpPr/>
          <p:nvPr/>
        </p:nvSpPr>
        <p:spPr>
          <a:xfrm>
            <a:off x="10355929" y="5164758"/>
            <a:ext cx="391979" cy="29120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84AC20B-511E-4437-B841-2334D37F97B2}"/>
              </a:ext>
            </a:extLst>
          </p:cNvPr>
          <p:cNvSpPr txBox="1"/>
          <p:nvPr/>
        </p:nvSpPr>
        <p:spPr>
          <a:xfrm>
            <a:off x="-538090" y="2761167"/>
            <a:ext cx="293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Base prior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to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vaccine</a:t>
            </a:r>
            <a:endParaRPr lang="pt-BR" sz="1200" dirty="0">
              <a:solidFill>
                <a:schemeClr val="bg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Base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2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1200" dirty="0">
              <a:solidFill>
                <a:schemeClr val="bg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25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7" grpId="0"/>
      <p:bldP spid="6" grpId="0"/>
      <p:bldP spid="9" grpId="0"/>
      <p:bldP spid="11" grpId="0"/>
      <p:bldP spid="12" grpId="0"/>
      <p:bldP spid="13" grpId="0"/>
      <p:bldP spid="2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ómo prepararse para una carrera en Machine Learning e Inteligencia  Artificial - Blog EmpleosTI">
            <a:extLst>
              <a:ext uri="{FF2B5EF4-FFF2-40B4-BE49-F238E27FC236}">
                <a16:creationId xmlns:a16="http://schemas.microsoft.com/office/drawing/2014/main" id="{D6D5D237-93D2-4F47-9856-1F96B5D6E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r="13010"/>
          <a:stretch/>
        </p:blipFill>
        <p:spPr bwMode="auto">
          <a:xfrm>
            <a:off x="-1" y="0"/>
            <a:ext cx="12280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5981826" y="63914"/>
            <a:ext cx="6446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IMPLEMENTATION OF ML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B192699-F879-47BB-8198-82BE3EEFFA4F}"/>
              </a:ext>
            </a:extLst>
          </p:cNvPr>
          <p:cNvGrpSpPr/>
          <p:nvPr/>
        </p:nvGrpSpPr>
        <p:grpSpPr>
          <a:xfrm>
            <a:off x="-14398" y="1693957"/>
            <a:ext cx="2221513" cy="2335897"/>
            <a:chOff x="649614" y="1135157"/>
            <a:chExt cx="2221513" cy="2335897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211CCC3-134E-4ABE-9042-C1678E6C6F2D}"/>
                </a:ext>
              </a:extLst>
            </p:cNvPr>
            <p:cNvSpPr/>
            <p:nvPr/>
          </p:nvSpPr>
          <p:spPr>
            <a:xfrm>
              <a:off x="816804" y="1135157"/>
              <a:ext cx="1807756" cy="2335897"/>
            </a:xfrm>
            <a:prstGeom prst="roundRect">
              <a:avLst>
                <a:gd name="adj" fmla="val 9827"/>
              </a:avLst>
            </a:prstGeom>
            <a:solidFill>
              <a:schemeClr val="bg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1EACEF"/>
                </a:solidFill>
              </a:endParaRP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1969B2CB-1B7F-4D76-A9FB-79808F9F256A}"/>
                </a:ext>
              </a:extLst>
            </p:cNvPr>
            <p:cNvGrpSpPr/>
            <p:nvPr/>
          </p:nvGrpSpPr>
          <p:grpSpPr>
            <a:xfrm>
              <a:off x="649614" y="1380909"/>
              <a:ext cx="2221513" cy="1940723"/>
              <a:chOff x="1754050" y="1190084"/>
              <a:chExt cx="2221513" cy="1940723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44BF04DC-90AA-44AB-AEF6-29752F98F3C1}"/>
                  </a:ext>
                </a:extLst>
              </p:cNvPr>
              <p:cNvSpPr/>
              <p:nvPr/>
            </p:nvSpPr>
            <p:spPr>
              <a:xfrm>
                <a:off x="2119087" y="1190084"/>
                <a:ext cx="1393370" cy="1373322"/>
              </a:xfrm>
              <a:prstGeom prst="ellipse">
                <a:avLst/>
              </a:prstGeom>
              <a:solidFill>
                <a:schemeClr val="tx1"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8F2CF31-8D8B-49F5-97E1-7187FC5E2547}"/>
                  </a:ext>
                </a:extLst>
              </p:cNvPr>
              <p:cNvSpPr txBox="1"/>
              <p:nvPr/>
            </p:nvSpPr>
            <p:spPr>
              <a:xfrm>
                <a:off x="1754050" y="2607587"/>
                <a:ext cx="22215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Base Split </a:t>
                </a:r>
              </a:p>
              <a:p>
                <a:pPr algn="ctr"/>
                <a:r>
                  <a:rPr lang="pt-BR" sz="1400" b="1" dirty="0">
                    <a:solidFill>
                      <a:schemeClr val="tx1">
                        <a:lumMod val="65000"/>
                      </a:schemeClr>
                    </a:solidFill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(</a:t>
                </a:r>
                <a:r>
                  <a:rPr lang="pt-BR" sz="1400" b="1" dirty="0" err="1">
                    <a:solidFill>
                      <a:schemeClr val="tx1">
                        <a:lumMod val="65000"/>
                      </a:schemeClr>
                    </a:solidFill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test</a:t>
                </a:r>
                <a:r>
                  <a:rPr lang="pt-BR" sz="1400" b="1" dirty="0">
                    <a:solidFill>
                      <a:schemeClr val="tx1">
                        <a:lumMod val="65000"/>
                      </a:schemeClr>
                    </a:solidFill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 = 0.3)</a:t>
                </a:r>
              </a:p>
            </p:txBody>
          </p:sp>
          <p:pic>
            <p:nvPicPr>
              <p:cNvPr id="9" name="Picture 16" descr="Split Vertical - Free arrows icons">
                <a:extLst>
                  <a:ext uri="{FF2B5EF4-FFF2-40B4-BE49-F238E27FC236}">
                    <a16:creationId xmlns:a16="http://schemas.microsoft.com/office/drawing/2014/main" id="{4B1DC3FC-EEF8-4F20-92DA-915F7E68B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0383" y="1292322"/>
                <a:ext cx="1168846" cy="1168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30B553E-A1F4-4175-9FFB-913916CCA930}"/>
              </a:ext>
            </a:extLst>
          </p:cNvPr>
          <p:cNvGrpSpPr/>
          <p:nvPr/>
        </p:nvGrpSpPr>
        <p:grpSpPr>
          <a:xfrm>
            <a:off x="2074156" y="1693956"/>
            <a:ext cx="2221513" cy="2335897"/>
            <a:chOff x="3579527" y="1135156"/>
            <a:chExt cx="2221513" cy="2335897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AC745F1F-EB8F-4925-9EF8-0795D1D1CE80}"/>
                </a:ext>
              </a:extLst>
            </p:cNvPr>
            <p:cNvSpPr/>
            <p:nvPr/>
          </p:nvSpPr>
          <p:spPr>
            <a:xfrm>
              <a:off x="3739980" y="1135156"/>
              <a:ext cx="1900606" cy="2335897"/>
            </a:xfrm>
            <a:prstGeom prst="roundRect">
              <a:avLst>
                <a:gd name="adj" fmla="val 9827"/>
              </a:avLst>
            </a:prstGeom>
            <a:solidFill>
              <a:schemeClr val="bg2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1EACEF"/>
                </a:solidFill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1526C7E9-CF4F-4911-9F2D-C15E882796D5}"/>
                </a:ext>
              </a:extLst>
            </p:cNvPr>
            <p:cNvGrpSpPr/>
            <p:nvPr/>
          </p:nvGrpSpPr>
          <p:grpSpPr>
            <a:xfrm>
              <a:off x="3579527" y="1302657"/>
              <a:ext cx="2221513" cy="1995650"/>
              <a:chOff x="4471824" y="2120743"/>
              <a:chExt cx="2221513" cy="1995650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7CFB5B8-CFF8-42B0-8E3A-288866C31948}"/>
                  </a:ext>
                </a:extLst>
              </p:cNvPr>
              <p:cNvSpPr txBox="1"/>
              <p:nvPr/>
            </p:nvSpPr>
            <p:spPr>
              <a:xfrm>
                <a:off x="4471824" y="3593173"/>
                <a:ext cx="22215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 err="1"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Balancing</a:t>
                </a:r>
                <a:endParaRPr lang="pt-BR" sz="1400" b="1" dirty="0">
                  <a:latin typeface="Lucida Console" panose="020B0609040504020204" pitchFamily="49" charset="0"/>
                  <a:cs typeface="Simplified Arabic Fixed" panose="02070309020205020404" pitchFamily="49" charset="-78"/>
                </a:endParaRPr>
              </a:p>
              <a:p>
                <a:pPr algn="ctr"/>
                <a:r>
                  <a:rPr lang="pt-BR" sz="1400" b="1" dirty="0">
                    <a:solidFill>
                      <a:schemeClr val="tx1">
                        <a:lumMod val="65000"/>
                      </a:schemeClr>
                    </a:solidFill>
                    <a:latin typeface="Lucida Console" panose="020B0609040504020204" pitchFamily="49" charset="0"/>
                    <a:cs typeface="Simplified Arabic Fixed" panose="02070309020205020404" pitchFamily="49" charset="-78"/>
                  </a:rPr>
                  <a:t>(SMOTE)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831073E2-5A81-462A-AF6F-7A2E753A2309}"/>
                  </a:ext>
                </a:extLst>
              </p:cNvPr>
              <p:cNvSpPr/>
              <p:nvPr/>
            </p:nvSpPr>
            <p:spPr>
              <a:xfrm>
                <a:off x="4921281" y="2120743"/>
                <a:ext cx="1393370" cy="1373322"/>
              </a:xfrm>
              <a:prstGeom prst="ellipse">
                <a:avLst/>
              </a:prstGeom>
              <a:solidFill>
                <a:schemeClr val="tx1"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Picture 18" descr="Balancing Icons - Download Free Vector Icons | Noun Project">
                <a:extLst>
                  <a:ext uri="{FF2B5EF4-FFF2-40B4-BE49-F238E27FC236}">
                    <a16:creationId xmlns:a16="http://schemas.microsoft.com/office/drawing/2014/main" id="{AFA7497D-C5BA-4A0D-AF6A-A7D766E12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9205" y="2120743"/>
                <a:ext cx="1537522" cy="1537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E4B89AB-B8C2-494E-9B6C-3ACC55C9F840}"/>
              </a:ext>
            </a:extLst>
          </p:cNvPr>
          <p:cNvGrpSpPr/>
          <p:nvPr/>
        </p:nvGrpSpPr>
        <p:grpSpPr>
          <a:xfrm>
            <a:off x="7305317" y="1693956"/>
            <a:ext cx="2221513" cy="2335897"/>
            <a:chOff x="7305317" y="1693956"/>
            <a:chExt cx="2221513" cy="2335897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A611B50-F698-4B62-9980-FD931BDF85CC}"/>
                </a:ext>
              </a:extLst>
            </p:cNvPr>
            <p:cNvGrpSpPr/>
            <p:nvPr/>
          </p:nvGrpSpPr>
          <p:grpSpPr>
            <a:xfrm>
              <a:off x="7305317" y="1693956"/>
              <a:ext cx="2221513" cy="2335897"/>
              <a:chOff x="3579527" y="1135156"/>
              <a:chExt cx="2221513" cy="2335897"/>
            </a:xfrm>
          </p:grpSpPr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E36FBB52-ADAC-46CE-A06E-3C894E77DA50}"/>
                  </a:ext>
                </a:extLst>
              </p:cNvPr>
              <p:cNvSpPr/>
              <p:nvPr/>
            </p:nvSpPr>
            <p:spPr>
              <a:xfrm>
                <a:off x="3739980" y="1135156"/>
                <a:ext cx="1900606" cy="2335897"/>
              </a:xfrm>
              <a:prstGeom prst="roundRect">
                <a:avLst>
                  <a:gd name="adj" fmla="val 9827"/>
                </a:avLst>
              </a:prstGeom>
              <a:solidFill>
                <a:schemeClr val="bg2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EACEF"/>
                  </a:solidFill>
                </a:endParaRPr>
              </a:p>
            </p:txBody>
          </p:sp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95D8F138-8B33-495F-9E48-350DBBC185EF}"/>
                  </a:ext>
                </a:extLst>
              </p:cNvPr>
              <p:cNvGrpSpPr/>
              <p:nvPr/>
            </p:nvGrpSpPr>
            <p:grpSpPr>
              <a:xfrm>
                <a:off x="3579527" y="1302657"/>
                <a:ext cx="2221513" cy="1995650"/>
                <a:chOff x="4471824" y="2120743"/>
                <a:chExt cx="2221513" cy="1995650"/>
              </a:xfrm>
            </p:grpSpPr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D902B251-CD0E-4844-8BF6-8A057F976DBD}"/>
                    </a:ext>
                  </a:extLst>
                </p:cNvPr>
                <p:cNvSpPr txBox="1"/>
                <p:nvPr/>
              </p:nvSpPr>
              <p:spPr>
                <a:xfrm>
                  <a:off x="4471824" y="3593173"/>
                  <a:ext cx="22215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Model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with</a:t>
                  </a:r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  <a:p>
                  <a:pPr algn="ctr"/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greater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accuracy</a:t>
                  </a:r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</p:txBody>
            </p:sp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F1C7D999-FC97-4EDA-9E38-9228E1F933C1}"/>
                    </a:ext>
                  </a:extLst>
                </p:cNvPr>
                <p:cNvSpPr/>
                <p:nvPr/>
              </p:nvSpPr>
              <p:spPr>
                <a:xfrm>
                  <a:off x="4921281" y="2120743"/>
                  <a:ext cx="1393370" cy="1373322"/>
                </a:xfrm>
                <a:prstGeom prst="ellipse">
                  <a:avLst/>
                </a:pr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3074" name="Picture 2" descr="Accuracy Icon from Research And Analysis Pack | Free Download">
              <a:extLst>
                <a:ext uri="{FF2B5EF4-FFF2-40B4-BE49-F238E27FC236}">
                  <a16:creationId xmlns:a16="http://schemas.microsoft.com/office/drawing/2014/main" id="{E6F8B32B-006F-40C4-9FCB-3F420E6CE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786" y="2064594"/>
              <a:ext cx="939779" cy="9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8BDE89B-5F8A-44CD-BAA0-9604EDCCD918}"/>
              </a:ext>
            </a:extLst>
          </p:cNvPr>
          <p:cNvGrpSpPr/>
          <p:nvPr/>
        </p:nvGrpSpPr>
        <p:grpSpPr>
          <a:xfrm>
            <a:off x="9679129" y="1688972"/>
            <a:ext cx="2462071" cy="2335897"/>
            <a:chOff x="9679129" y="1693956"/>
            <a:chExt cx="2462071" cy="233589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1EA94D0F-CA1D-4E57-859E-5F11511613D9}"/>
                </a:ext>
              </a:extLst>
            </p:cNvPr>
            <p:cNvGrpSpPr/>
            <p:nvPr/>
          </p:nvGrpSpPr>
          <p:grpSpPr>
            <a:xfrm>
              <a:off x="9679129" y="1693956"/>
              <a:ext cx="2462071" cy="2335897"/>
              <a:chOff x="3658127" y="1135156"/>
              <a:chExt cx="2462071" cy="2335897"/>
            </a:xfrm>
          </p:grpSpPr>
          <p:sp>
            <p:nvSpPr>
              <p:cNvPr id="29" name="Retângulo: Cantos Arredondados 28">
                <a:extLst>
                  <a:ext uri="{FF2B5EF4-FFF2-40B4-BE49-F238E27FC236}">
                    <a16:creationId xmlns:a16="http://schemas.microsoft.com/office/drawing/2014/main" id="{C06F98D6-79DB-4BA2-AFBA-D7F9817CCA3B}"/>
                  </a:ext>
                </a:extLst>
              </p:cNvPr>
              <p:cNvSpPr/>
              <p:nvPr/>
            </p:nvSpPr>
            <p:spPr>
              <a:xfrm>
                <a:off x="3739980" y="1135156"/>
                <a:ext cx="2301618" cy="2335897"/>
              </a:xfrm>
              <a:prstGeom prst="roundRect">
                <a:avLst>
                  <a:gd name="adj" fmla="val 9827"/>
                </a:avLst>
              </a:prstGeom>
              <a:solidFill>
                <a:schemeClr val="bg2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EACEF"/>
                  </a:solidFill>
                </a:endParaRPr>
              </a:p>
            </p:txBody>
          </p:sp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0B99DFC2-6C31-4295-B116-35CA045BB8E3}"/>
                  </a:ext>
                </a:extLst>
              </p:cNvPr>
              <p:cNvGrpSpPr/>
              <p:nvPr/>
            </p:nvGrpSpPr>
            <p:grpSpPr>
              <a:xfrm>
                <a:off x="3658127" y="1302657"/>
                <a:ext cx="2462071" cy="1957936"/>
                <a:chOff x="4550424" y="2120743"/>
                <a:chExt cx="2462071" cy="1957936"/>
              </a:xfrm>
            </p:grpSpPr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933D0B11-7FC1-459C-AEED-31470A20FDAD}"/>
                    </a:ext>
                  </a:extLst>
                </p:cNvPr>
                <p:cNvSpPr txBox="1"/>
                <p:nvPr/>
              </p:nvSpPr>
              <p:spPr>
                <a:xfrm>
                  <a:off x="4550424" y="3555459"/>
                  <a:ext cx="24620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Fit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of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the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best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model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with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the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best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test</a:t>
                  </a:r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</p:txBody>
            </p: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BD7F56B1-8D44-4DF5-A228-F75A3CC2CD00}"/>
                    </a:ext>
                  </a:extLst>
                </p:cNvPr>
                <p:cNvSpPr/>
                <p:nvPr/>
              </p:nvSpPr>
              <p:spPr>
                <a:xfrm>
                  <a:off x="5127272" y="2120743"/>
                  <a:ext cx="1393370" cy="1373322"/>
                </a:xfrm>
                <a:prstGeom prst="ellipse">
                  <a:avLst/>
                </a:pr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3076" name="Picture 4" descr="Fit Icons - Download Free Vector Icons | Noun Project">
              <a:extLst>
                <a:ext uri="{FF2B5EF4-FFF2-40B4-BE49-F238E27FC236}">
                  <a16:creationId xmlns:a16="http://schemas.microsoft.com/office/drawing/2014/main" id="{BCE3C01B-6351-47C6-B012-2B18D7A59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7597" y="2064594"/>
              <a:ext cx="939779" cy="93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6CE6218-7439-43B4-B3E9-8F26B788C212}"/>
              </a:ext>
            </a:extLst>
          </p:cNvPr>
          <p:cNvGrpSpPr/>
          <p:nvPr/>
        </p:nvGrpSpPr>
        <p:grpSpPr>
          <a:xfrm>
            <a:off x="4244383" y="1693956"/>
            <a:ext cx="3069088" cy="3650854"/>
            <a:chOff x="4244383" y="1693956"/>
            <a:chExt cx="3069088" cy="365085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7799654A-4653-4D74-B5D0-95484EE3A102}"/>
                </a:ext>
              </a:extLst>
            </p:cNvPr>
            <p:cNvGrpSpPr/>
            <p:nvPr/>
          </p:nvGrpSpPr>
          <p:grpSpPr>
            <a:xfrm>
              <a:off x="4244383" y="1693956"/>
              <a:ext cx="3069088" cy="3650854"/>
              <a:chOff x="4244383" y="1693956"/>
              <a:chExt cx="3069088" cy="3650854"/>
            </a:xfrm>
          </p:grpSpPr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88E79857-036B-4ACF-87C5-2BD8F9E19FC6}"/>
                  </a:ext>
                </a:extLst>
              </p:cNvPr>
              <p:cNvSpPr/>
              <p:nvPr/>
            </p:nvSpPr>
            <p:spPr>
              <a:xfrm>
                <a:off x="4472778" y="1693956"/>
                <a:ext cx="2669518" cy="3650854"/>
              </a:xfrm>
              <a:prstGeom prst="roundRect">
                <a:avLst>
                  <a:gd name="adj" fmla="val 9827"/>
                </a:avLst>
              </a:prstGeom>
              <a:solidFill>
                <a:schemeClr val="bg2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1EACEF"/>
                  </a:solidFill>
                </a:endParaRPr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FDDDCD2-6266-4910-85A0-762F3AC38BD5}"/>
                  </a:ext>
                </a:extLst>
              </p:cNvPr>
              <p:cNvGrpSpPr/>
              <p:nvPr/>
            </p:nvGrpSpPr>
            <p:grpSpPr>
              <a:xfrm>
                <a:off x="4244383" y="1861457"/>
                <a:ext cx="3069088" cy="2922517"/>
                <a:chOff x="4028461" y="2120743"/>
                <a:chExt cx="3069088" cy="2922517"/>
              </a:xfrm>
            </p:grpSpPr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8B521C69-1FE1-410B-9B56-28196B8E274D}"/>
                    </a:ext>
                  </a:extLst>
                </p:cNvPr>
                <p:cNvSpPr txBox="1"/>
                <p:nvPr/>
              </p:nvSpPr>
              <p:spPr>
                <a:xfrm>
                  <a:off x="4028461" y="3658265"/>
                  <a:ext cx="306908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Adjustment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Simulation</a:t>
                  </a:r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  <a:p>
                  <a:pPr algn="ctr"/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for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the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Accuracy</a:t>
                  </a:r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  <a:p>
                  <a:pPr algn="ctr"/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  <a:p>
                  <a:pPr algn="ctr"/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Cross-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Validation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 (</a:t>
                  </a:r>
                  <a:r>
                    <a:rPr lang="pt-BR" sz="1400" b="1" dirty="0" err="1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Kfolds</a:t>
                  </a:r>
                  <a:r>
                    <a:rPr lang="pt-BR" sz="1400" b="1" dirty="0">
                      <a:latin typeface="Lucida Console" panose="020B0609040504020204" pitchFamily="49" charset="0"/>
                      <a:cs typeface="Simplified Arabic Fixed" panose="02070309020205020404" pitchFamily="49" charset="-78"/>
                    </a:rPr>
                    <a:t>=10)</a:t>
                  </a:r>
                </a:p>
                <a:p>
                  <a:pPr algn="ctr"/>
                  <a:endParaRPr lang="pt-BR" sz="1400" b="1" dirty="0">
                    <a:latin typeface="Lucida Console" panose="020B0609040504020204" pitchFamily="49" charset="0"/>
                    <a:cs typeface="Simplified Arabic Fixed" panose="02070309020205020404" pitchFamily="49" charset="-78"/>
                  </a:endParaRPr>
                </a:p>
              </p:txBody>
            </p:sp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DC3722F7-EA4A-4294-AB5C-0CFFF6861D15}"/>
                    </a:ext>
                  </a:extLst>
                </p:cNvPr>
                <p:cNvSpPr/>
                <p:nvPr/>
              </p:nvSpPr>
              <p:spPr>
                <a:xfrm>
                  <a:off x="4921281" y="2120743"/>
                  <a:ext cx="1393370" cy="1373322"/>
                </a:xfrm>
                <a:prstGeom prst="ellipse">
                  <a:avLst/>
                </a:prstGeom>
                <a:solidFill>
                  <a:schemeClr val="tx1"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078" name="Picture 6" descr="ICON : Illustration, Simulation, Virtual Graphic by dsharifmat1990 ·  Creative Fabrica">
                <a:extLst>
                  <a:ext uri="{FF2B5EF4-FFF2-40B4-BE49-F238E27FC236}">
                    <a16:creationId xmlns:a16="http://schemas.microsoft.com/office/drawing/2014/main" id="{DA54D5CD-9A19-411C-88D6-92167244BB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63" r="15809"/>
              <a:stretch/>
            </p:blipFill>
            <p:spPr bwMode="auto">
              <a:xfrm>
                <a:off x="5309256" y="2084982"/>
                <a:ext cx="996562" cy="959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B0C74BD5-8736-43E1-9308-27C692929F8A}"/>
                </a:ext>
              </a:extLst>
            </p:cNvPr>
            <p:cNvSpPr txBox="1"/>
            <p:nvPr/>
          </p:nvSpPr>
          <p:spPr>
            <a:xfrm>
              <a:off x="4527498" y="4601935"/>
              <a:ext cx="80414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1EACEF"/>
                  </a:solidFill>
                  <a:latin typeface="Lucida Console" panose="020B0609040504020204" pitchFamily="49" charset="0"/>
                  <a:cs typeface="Simplified Arabic Fixed" panose="02070309020205020404" pitchFamily="49" charset="-78"/>
                </a:rPr>
                <a:t>24</a:t>
              </a:r>
              <a:endPara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72A851E9-4828-44E5-A44D-515673F20F2C}"/>
                </a:ext>
              </a:extLst>
            </p:cNvPr>
            <p:cNvSpPr txBox="1"/>
            <p:nvPr/>
          </p:nvSpPr>
          <p:spPr>
            <a:xfrm>
              <a:off x="5282309" y="4648034"/>
              <a:ext cx="19147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1" dirty="0" err="1">
                  <a:solidFill>
                    <a:srgbClr val="4F86DC"/>
                  </a:solidFill>
                  <a:latin typeface="Lucida Console" panose="020B0609040504020204" pitchFamily="49" charset="0"/>
                  <a:cs typeface="Simplified Arabic Fixed" panose="02070309020205020404" pitchFamily="49" charset="-78"/>
                </a:rPr>
                <a:t>Classification</a:t>
              </a:r>
              <a:r>
                <a:rPr lang="pt-BR" sz="1600" b="1" dirty="0">
                  <a:solidFill>
                    <a:srgbClr val="4F86DC"/>
                  </a:solidFill>
                  <a:latin typeface="Lucida Console" panose="020B0609040504020204" pitchFamily="49" charset="0"/>
                  <a:cs typeface="Simplified Arabic Fixed" panose="02070309020205020404" pitchFamily="49" charset="-78"/>
                </a:rPr>
                <a:t> </a:t>
              </a:r>
            </a:p>
            <a:p>
              <a:r>
                <a:rPr lang="pt-BR" sz="1600" b="1" dirty="0">
                  <a:solidFill>
                    <a:srgbClr val="4F86DC"/>
                  </a:solidFill>
                  <a:latin typeface="Lucida Console" panose="020B0609040504020204" pitchFamily="49" charset="0"/>
                  <a:cs typeface="Simplified Arabic Fixed" panose="02070309020205020404" pitchFamily="49" charset="-78"/>
                </a:rPr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0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8843957-F842-43C7-8485-F4360554B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7" b="12330"/>
          <a:stretch/>
        </p:blipFill>
        <p:spPr bwMode="auto">
          <a:xfrm rot="16200000">
            <a:off x="2665457" y="-2668543"/>
            <a:ext cx="6861085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0" y="18520"/>
            <a:ext cx="843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 SELECTION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DA012F8-8C0B-40A6-A29B-41DC9F82FFF0}"/>
              </a:ext>
            </a:extLst>
          </p:cNvPr>
          <p:cNvSpPr/>
          <p:nvPr/>
        </p:nvSpPr>
        <p:spPr>
          <a:xfrm rot="10800000">
            <a:off x="257481" y="1371599"/>
            <a:ext cx="9620251" cy="5008208"/>
          </a:xfrm>
          <a:prstGeom prst="roundRect">
            <a:avLst>
              <a:gd name="adj" fmla="val 4135"/>
            </a:avLst>
          </a:prstGeom>
          <a:solidFill>
            <a:srgbClr val="6D5C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F6C52176-D29D-4548-8597-46F653E30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34517"/>
              </p:ext>
            </p:extLst>
          </p:nvPr>
        </p:nvGraphicFramePr>
        <p:xfrm>
          <a:off x="247651" y="1925324"/>
          <a:ext cx="9442451" cy="421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302">
                  <a:extLst>
                    <a:ext uri="{9D8B030D-6E8A-4147-A177-3AD203B41FA5}">
                      <a16:colId xmlns:a16="http://schemas.microsoft.com/office/drawing/2014/main" val="35712765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36884145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8965937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430516"/>
                    </a:ext>
                  </a:extLst>
                </a:gridCol>
                <a:gridCol w="781049">
                  <a:extLst>
                    <a:ext uri="{9D8B030D-6E8A-4147-A177-3AD203B41FA5}">
                      <a16:colId xmlns:a16="http://schemas.microsoft.com/office/drawing/2014/main" val="1659596356"/>
                    </a:ext>
                  </a:extLst>
                </a:gridCol>
              </a:tblGrid>
              <a:tr h="383381">
                <a:tc>
                  <a:txBody>
                    <a:bodyPr/>
                    <a:lstStyle/>
                    <a:p>
                      <a:endParaRPr lang="pt-BR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470101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Paulo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8585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Rio de Janeiro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71893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Brasília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85,1%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87,0%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418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Salvador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85,3%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0073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Fortaleza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452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Belo Horizonte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1864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Manaus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78,7%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450688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Curitiba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66759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Recife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75,2%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78,7%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283427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Porto Alegre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1335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16A850-8F72-49A3-B96D-299FE9FC9EAE}"/>
              </a:ext>
            </a:extLst>
          </p:cNvPr>
          <p:cNvSpPr txBox="1"/>
          <p:nvPr/>
        </p:nvSpPr>
        <p:spPr>
          <a:xfrm>
            <a:off x="2673354" y="1528668"/>
            <a:ext cx="351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DA5D38-5759-4FF8-88EB-A1470B554D8A}"/>
              </a:ext>
            </a:extLst>
          </p:cNvPr>
          <p:cNvSpPr txBox="1"/>
          <p:nvPr/>
        </p:nvSpPr>
        <p:spPr>
          <a:xfrm>
            <a:off x="6235703" y="1528668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A8B68F6-4AAA-4BBB-8ACD-67F5F42AE913}"/>
              </a:ext>
            </a:extLst>
          </p:cNvPr>
          <p:cNvCxnSpPr>
            <a:cxnSpLocks/>
          </p:cNvCxnSpPr>
          <p:nvPr/>
        </p:nvCxnSpPr>
        <p:spPr>
          <a:xfrm>
            <a:off x="6210303" y="1528668"/>
            <a:ext cx="0" cy="4719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8AD8AFF-28D6-4010-839E-E28520ED19A8}"/>
              </a:ext>
            </a:extLst>
          </p:cNvPr>
          <p:cNvCxnSpPr>
            <a:cxnSpLocks/>
          </p:cNvCxnSpPr>
          <p:nvPr/>
        </p:nvCxnSpPr>
        <p:spPr>
          <a:xfrm flipH="1">
            <a:off x="342902" y="2278276"/>
            <a:ext cx="93218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F33E317-182E-4A11-81C6-EF2A5B527C8E}"/>
              </a:ext>
            </a:extLst>
          </p:cNvPr>
          <p:cNvCxnSpPr>
            <a:cxnSpLocks/>
          </p:cNvCxnSpPr>
          <p:nvPr/>
        </p:nvCxnSpPr>
        <p:spPr>
          <a:xfrm>
            <a:off x="2667003" y="1528668"/>
            <a:ext cx="0" cy="4719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26D00D9-23BA-4EFC-A055-C2B0822E94D9}"/>
              </a:ext>
            </a:extLst>
          </p:cNvPr>
          <p:cNvCxnSpPr>
            <a:cxnSpLocks/>
          </p:cNvCxnSpPr>
          <p:nvPr/>
        </p:nvCxnSpPr>
        <p:spPr>
          <a:xfrm>
            <a:off x="9664703" y="1528668"/>
            <a:ext cx="0" cy="4719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523F552-85B1-461F-9758-3EBEE101ED45}"/>
              </a:ext>
            </a:extLst>
          </p:cNvPr>
          <p:cNvSpPr txBox="1"/>
          <p:nvPr/>
        </p:nvSpPr>
        <p:spPr>
          <a:xfrm>
            <a:off x="584201" y="828972"/>
            <a:ext cx="910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Modeling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fot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20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largest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cities</a:t>
            </a:r>
            <a:endParaRPr lang="pt-BR" sz="28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D64A200-2CBD-4CF2-A17C-C4450E6B66DD}"/>
              </a:ext>
            </a:extLst>
          </p:cNvPr>
          <p:cNvSpPr txBox="1"/>
          <p:nvPr/>
        </p:nvSpPr>
        <p:spPr>
          <a:xfrm>
            <a:off x="2609855" y="1909371"/>
            <a:ext cx="27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DBB2E2-31BE-449B-9931-9511EBB5DCD0}"/>
              </a:ext>
            </a:extLst>
          </p:cNvPr>
          <p:cNvSpPr txBox="1"/>
          <p:nvPr/>
        </p:nvSpPr>
        <p:spPr>
          <a:xfrm>
            <a:off x="6203945" y="1909371"/>
            <a:ext cx="27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6F7571-5754-464C-8C14-4542DA6A24C1}"/>
              </a:ext>
            </a:extLst>
          </p:cNvPr>
          <p:cNvSpPr txBox="1"/>
          <p:nvPr/>
        </p:nvSpPr>
        <p:spPr>
          <a:xfrm>
            <a:off x="5305430" y="1909371"/>
            <a:ext cx="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</a:t>
            </a:r>
            <a:endParaRPr lang="pt-BR" sz="20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C64A6D-734E-4EF9-84A0-A702B1E9D0BD}"/>
              </a:ext>
            </a:extLst>
          </p:cNvPr>
          <p:cNvSpPr txBox="1"/>
          <p:nvPr/>
        </p:nvSpPr>
        <p:spPr>
          <a:xfrm>
            <a:off x="8797934" y="1909371"/>
            <a:ext cx="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</a:t>
            </a:r>
            <a:endParaRPr lang="pt-BR" sz="20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graphicFrame>
        <p:nvGraphicFramePr>
          <p:cNvPr id="19" name="Tabela 2">
            <a:extLst>
              <a:ext uri="{FF2B5EF4-FFF2-40B4-BE49-F238E27FC236}">
                <a16:creationId xmlns:a16="http://schemas.microsoft.com/office/drawing/2014/main" id="{EB1E8025-FFB9-49E3-BF64-3A259931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4644"/>
              </p:ext>
            </p:extLst>
          </p:nvPr>
        </p:nvGraphicFramePr>
        <p:xfrm>
          <a:off x="239475" y="1924109"/>
          <a:ext cx="9442451" cy="4364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302">
                  <a:extLst>
                    <a:ext uri="{9D8B030D-6E8A-4147-A177-3AD203B41FA5}">
                      <a16:colId xmlns:a16="http://schemas.microsoft.com/office/drawing/2014/main" val="35712765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36884145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8965937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430516"/>
                    </a:ext>
                  </a:extLst>
                </a:gridCol>
                <a:gridCol w="781049">
                  <a:extLst>
                    <a:ext uri="{9D8B030D-6E8A-4147-A177-3AD203B41FA5}">
                      <a16:colId xmlns:a16="http://schemas.microsoft.com/office/drawing/2014/main" val="1659596356"/>
                    </a:ext>
                  </a:extLst>
                </a:gridCol>
              </a:tblGrid>
              <a:tr h="383381">
                <a:tc>
                  <a:txBody>
                    <a:bodyPr/>
                    <a:lstStyle/>
                    <a:p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470101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Goiânia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8585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Belém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78,7%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85,4%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71893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Guarulhos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418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Campinas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84,5%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0073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Luís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77,6%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84,3%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452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Gonçalo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Light 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1864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Maceió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81,9%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450688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Duque de Caxias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88,4%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66759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Natal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283427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Campo Grande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85,8%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84,5%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33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11" grpId="0"/>
      <p:bldP spid="12" grpId="0"/>
      <p:bldP spid="27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8843957-F842-43C7-8485-F4360554B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67" b="12330"/>
          <a:stretch/>
        </p:blipFill>
        <p:spPr bwMode="auto">
          <a:xfrm rot="16200000">
            <a:off x="2665457" y="-2668543"/>
            <a:ext cx="6861085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9A55D7-759F-4001-A5CD-95740EE372A4}"/>
              </a:ext>
            </a:extLst>
          </p:cNvPr>
          <p:cNvSpPr txBox="1"/>
          <p:nvPr/>
        </p:nvSpPr>
        <p:spPr>
          <a:xfrm>
            <a:off x="-1" y="18520"/>
            <a:ext cx="1084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ADJUSTMENT OF SELECTED MODELS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DA012F8-8C0B-40A6-A29B-41DC9F82FFF0}"/>
              </a:ext>
            </a:extLst>
          </p:cNvPr>
          <p:cNvSpPr/>
          <p:nvPr/>
        </p:nvSpPr>
        <p:spPr>
          <a:xfrm rot="10800000">
            <a:off x="257481" y="1371599"/>
            <a:ext cx="9620251" cy="5008208"/>
          </a:xfrm>
          <a:prstGeom prst="roundRect">
            <a:avLst>
              <a:gd name="adj" fmla="val 4135"/>
            </a:avLst>
          </a:prstGeom>
          <a:solidFill>
            <a:srgbClr val="6D5C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1EACEF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F6C52176-D29D-4548-8597-46F653E30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83067"/>
              </p:ext>
            </p:extLst>
          </p:nvPr>
        </p:nvGraphicFramePr>
        <p:xfrm>
          <a:off x="247651" y="1925324"/>
          <a:ext cx="9442451" cy="4217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302">
                  <a:extLst>
                    <a:ext uri="{9D8B030D-6E8A-4147-A177-3AD203B41FA5}">
                      <a16:colId xmlns:a16="http://schemas.microsoft.com/office/drawing/2014/main" val="35712765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36884145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8965937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430516"/>
                    </a:ext>
                  </a:extLst>
                </a:gridCol>
                <a:gridCol w="781049">
                  <a:extLst>
                    <a:ext uri="{9D8B030D-6E8A-4147-A177-3AD203B41FA5}">
                      <a16:colId xmlns:a16="http://schemas.microsoft.com/office/drawing/2014/main" val="1659596356"/>
                    </a:ext>
                  </a:extLst>
                </a:gridCol>
              </a:tblGrid>
              <a:tr h="383381">
                <a:tc>
                  <a:txBody>
                    <a:bodyPr/>
                    <a:lstStyle/>
                    <a:p>
                      <a:endParaRPr lang="pt-BR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470101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Paulo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67,5%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78,8%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8585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Rio de Janeiro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73,4%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71893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Brasília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74,8%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77,9%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418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Salvador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73,6%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0073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Fortaleza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83,3%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452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Belo Horizonte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64,9%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66,4%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1864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Manaus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73,5%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450688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Curitiba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69,2%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66759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Recife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63,9%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283427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Porto Alegre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73,4%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80,3%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1335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16A850-8F72-49A3-B96D-299FE9FC9EAE}"/>
              </a:ext>
            </a:extLst>
          </p:cNvPr>
          <p:cNvSpPr txBox="1"/>
          <p:nvPr/>
        </p:nvSpPr>
        <p:spPr>
          <a:xfrm>
            <a:off x="2673354" y="1528668"/>
            <a:ext cx="351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Before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DA5D38-5759-4FF8-88EB-A1470B554D8A}"/>
              </a:ext>
            </a:extLst>
          </p:cNvPr>
          <p:cNvSpPr txBox="1"/>
          <p:nvPr/>
        </p:nvSpPr>
        <p:spPr>
          <a:xfrm>
            <a:off x="6235703" y="1528668"/>
            <a:ext cx="3428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During</a:t>
            </a:r>
            <a:r>
              <a:rPr lang="pt-BR" sz="2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Vaccination</a:t>
            </a:r>
            <a:endParaRPr lang="pt-BR" sz="20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A8B68F6-4AAA-4BBB-8ACD-67F5F42AE913}"/>
              </a:ext>
            </a:extLst>
          </p:cNvPr>
          <p:cNvCxnSpPr>
            <a:cxnSpLocks/>
          </p:cNvCxnSpPr>
          <p:nvPr/>
        </p:nvCxnSpPr>
        <p:spPr>
          <a:xfrm>
            <a:off x="6210303" y="1528668"/>
            <a:ext cx="0" cy="47197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8AD8AFF-28D6-4010-839E-E28520ED19A8}"/>
              </a:ext>
            </a:extLst>
          </p:cNvPr>
          <p:cNvCxnSpPr>
            <a:cxnSpLocks/>
          </p:cNvCxnSpPr>
          <p:nvPr/>
        </p:nvCxnSpPr>
        <p:spPr>
          <a:xfrm flipH="1">
            <a:off x="342902" y="2278276"/>
            <a:ext cx="93218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F33E317-182E-4A11-81C6-EF2A5B527C8E}"/>
              </a:ext>
            </a:extLst>
          </p:cNvPr>
          <p:cNvCxnSpPr>
            <a:cxnSpLocks/>
          </p:cNvCxnSpPr>
          <p:nvPr/>
        </p:nvCxnSpPr>
        <p:spPr>
          <a:xfrm>
            <a:off x="2667003" y="1528668"/>
            <a:ext cx="0" cy="4719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26D00D9-23BA-4EFC-A055-C2B0822E94D9}"/>
              </a:ext>
            </a:extLst>
          </p:cNvPr>
          <p:cNvCxnSpPr>
            <a:cxnSpLocks/>
          </p:cNvCxnSpPr>
          <p:nvPr/>
        </p:nvCxnSpPr>
        <p:spPr>
          <a:xfrm>
            <a:off x="9664703" y="1528668"/>
            <a:ext cx="0" cy="4719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523F552-85B1-461F-9758-3EBEE101ED45}"/>
              </a:ext>
            </a:extLst>
          </p:cNvPr>
          <p:cNvSpPr txBox="1"/>
          <p:nvPr/>
        </p:nvSpPr>
        <p:spPr>
          <a:xfrm>
            <a:off x="584201" y="828972"/>
            <a:ext cx="910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Modeling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for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20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largest</a:t>
            </a:r>
            <a:r>
              <a:rPr lang="pt-BR" sz="28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8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cities</a:t>
            </a:r>
            <a:endParaRPr lang="pt-BR" sz="28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D64A200-2CBD-4CF2-A17C-C4450E6B66DD}"/>
              </a:ext>
            </a:extLst>
          </p:cNvPr>
          <p:cNvSpPr txBox="1"/>
          <p:nvPr/>
        </p:nvSpPr>
        <p:spPr>
          <a:xfrm>
            <a:off x="2609855" y="1909371"/>
            <a:ext cx="27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DBB2E2-31BE-449B-9931-9511EBB5DCD0}"/>
              </a:ext>
            </a:extLst>
          </p:cNvPr>
          <p:cNvSpPr txBox="1"/>
          <p:nvPr/>
        </p:nvSpPr>
        <p:spPr>
          <a:xfrm>
            <a:off x="6203945" y="1909371"/>
            <a:ext cx="272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Model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6F7571-5754-464C-8C14-4542DA6A24C1}"/>
              </a:ext>
            </a:extLst>
          </p:cNvPr>
          <p:cNvSpPr txBox="1"/>
          <p:nvPr/>
        </p:nvSpPr>
        <p:spPr>
          <a:xfrm>
            <a:off x="5305430" y="1909371"/>
            <a:ext cx="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</a:t>
            </a:r>
            <a:endParaRPr lang="pt-BR" sz="20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C64A6D-734E-4EF9-84A0-A702B1E9D0BD}"/>
              </a:ext>
            </a:extLst>
          </p:cNvPr>
          <p:cNvSpPr txBox="1"/>
          <p:nvPr/>
        </p:nvSpPr>
        <p:spPr>
          <a:xfrm>
            <a:off x="8797934" y="1909371"/>
            <a:ext cx="89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Acc</a:t>
            </a:r>
            <a:endParaRPr lang="pt-BR" sz="2000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graphicFrame>
        <p:nvGraphicFramePr>
          <p:cNvPr id="17" name="Tabela 2">
            <a:extLst>
              <a:ext uri="{FF2B5EF4-FFF2-40B4-BE49-F238E27FC236}">
                <a16:creationId xmlns:a16="http://schemas.microsoft.com/office/drawing/2014/main" id="{B9C18970-ADE9-4742-818A-E7BF05359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848392"/>
              </p:ext>
            </p:extLst>
          </p:nvPr>
        </p:nvGraphicFramePr>
        <p:xfrm>
          <a:off x="261043" y="1925582"/>
          <a:ext cx="9442451" cy="4364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302">
                  <a:extLst>
                    <a:ext uri="{9D8B030D-6E8A-4147-A177-3AD203B41FA5}">
                      <a16:colId xmlns:a16="http://schemas.microsoft.com/office/drawing/2014/main" val="35712765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36884145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08965937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430516"/>
                    </a:ext>
                  </a:extLst>
                </a:gridCol>
                <a:gridCol w="781049">
                  <a:extLst>
                    <a:ext uri="{9D8B030D-6E8A-4147-A177-3AD203B41FA5}">
                      <a16:colId xmlns:a16="http://schemas.microsoft.com/office/drawing/2014/main" val="1659596356"/>
                    </a:ext>
                  </a:extLst>
                </a:gridCol>
              </a:tblGrid>
              <a:tr h="383381">
                <a:tc>
                  <a:txBody>
                    <a:bodyPr/>
                    <a:lstStyle/>
                    <a:p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Lucida Console" panose="020B060904050402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470101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Goiânia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71,4%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8585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Belém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77,9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85,7%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71893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Guarulhos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69,1%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418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Campinas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82,0%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00734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Luís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70,7%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19452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São Gonçalo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72,3%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Light Gradiente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18645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Maceió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75,9%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450688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Duque de Caxias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74,4%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76,7%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66759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Natal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Bagging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75,8%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Random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Forest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283427"/>
                  </a:ext>
                </a:extLst>
              </a:tr>
              <a:tr h="383381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Campo Grande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Xgboost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79,8%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CatBoosting</a:t>
                      </a:r>
                      <a:r>
                        <a:rPr lang="pt-BR" sz="12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Classifier</a:t>
                      </a:r>
                      <a:endParaRPr lang="pt-BR" sz="1200" dirty="0">
                        <a:solidFill>
                          <a:schemeClr val="tx1"/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tx1"/>
                          </a:solidFill>
                          <a:latin typeface="Lucida Console" panose="020B0609040504020204" pitchFamily="49" charset="0"/>
                        </a:rPr>
                        <a:t>84%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91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11" grpId="0"/>
      <p:bldP spid="12" grpId="0"/>
      <p:bldP spid="27" grpId="0"/>
      <p:bldP spid="50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ue Medical Science Futuristic Background Stock Footage Video (100%  Royalty-free) 1263502 | Shutterstock">
            <a:extLst>
              <a:ext uri="{FF2B5EF4-FFF2-40B4-BE49-F238E27FC236}">
                <a16:creationId xmlns:a16="http://schemas.microsoft.com/office/drawing/2014/main" id="{7B7F74F2-AF92-49E7-808F-35B15C707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b="2487"/>
          <a:stretch/>
        </p:blipFill>
        <p:spPr bwMode="auto">
          <a:xfrm flipH="1">
            <a:off x="0" y="11930"/>
            <a:ext cx="12192000" cy="68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BC3ADA-BD9D-45F7-B39A-96C7DB267E8D}"/>
              </a:ext>
            </a:extLst>
          </p:cNvPr>
          <p:cNvSpPr txBox="1"/>
          <p:nvPr/>
        </p:nvSpPr>
        <p:spPr>
          <a:xfrm>
            <a:off x="0" y="11930"/>
            <a:ext cx="843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Simulating</a:t>
            </a:r>
            <a:r>
              <a:rPr lang="pt-BR" sz="4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4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by</a:t>
            </a:r>
            <a:r>
              <a:rPr lang="pt-BR" sz="4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City</a:t>
            </a:r>
          </a:p>
        </p:txBody>
      </p:sp>
      <p:sp>
        <p:nvSpPr>
          <p:cNvPr id="6" name="Retângulo: Cantos Superiores, Um Arredondado e Um Recortado 5">
            <a:extLst>
              <a:ext uri="{FF2B5EF4-FFF2-40B4-BE49-F238E27FC236}">
                <a16:creationId xmlns:a16="http://schemas.microsoft.com/office/drawing/2014/main" id="{2409E92F-CA46-4D14-A0B3-A975FDB0B3C5}"/>
              </a:ext>
            </a:extLst>
          </p:cNvPr>
          <p:cNvSpPr/>
          <p:nvPr/>
        </p:nvSpPr>
        <p:spPr>
          <a:xfrm rot="5400000">
            <a:off x="-339565" y="1184435"/>
            <a:ext cx="5352729" cy="4343400"/>
          </a:xfrm>
          <a:prstGeom prst="snipRoundRect">
            <a:avLst>
              <a:gd name="adj1" fmla="val 0"/>
              <a:gd name="adj2" fmla="val 48830"/>
            </a:avLst>
          </a:prstGeom>
          <a:solidFill>
            <a:srgbClr val="29BBB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Blue Medical Science Futuristic Background Stock Footage Video (100%  Royalty-free) 1263502 | Shutterstock">
            <a:extLst>
              <a:ext uri="{FF2B5EF4-FFF2-40B4-BE49-F238E27FC236}">
                <a16:creationId xmlns:a16="http://schemas.microsoft.com/office/drawing/2014/main" id="{54E0B4DF-10F4-48AB-824C-F711CE93D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42" b="86250" l="47770" r="77465">
                        <a14:foregroundMark x1="63615" y1="13333" x2="63498" y2="11042"/>
                        <a14:foregroundMark x1="77465" y1="46042" x2="76174" y2="43333"/>
                        <a14:foregroundMark x1="72183" y1="33333" x2="72183" y2="33333"/>
                        <a14:foregroundMark x1="65845" y1="82292" x2="65845" y2="82292"/>
                        <a14:foregroundMark x1="66432" y1="85625" x2="66432" y2="85625"/>
                        <a14:foregroundMark x1="60798" y1="86458" x2="60798" y2="86458"/>
                        <a14:foregroundMark x1="47770" y1="43958" x2="47770" y2="4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71" t="6353" r="16998" b="12827"/>
          <a:stretch/>
        </p:blipFill>
        <p:spPr bwMode="auto">
          <a:xfrm flipH="1">
            <a:off x="2101847" y="440962"/>
            <a:ext cx="4743449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C10A-8AD3-4C5D-B4B4-6E8BD4F553A3}"/>
              </a:ext>
            </a:extLst>
          </p:cNvPr>
          <p:cNvSpPr txBox="1"/>
          <p:nvPr/>
        </p:nvSpPr>
        <p:spPr>
          <a:xfrm>
            <a:off x="419098" y="780731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Profile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D3466-54C6-4635-B766-0C6D8FDEBDBF}"/>
              </a:ext>
            </a:extLst>
          </p:cNvPr>
          <p:cNvSpPr txBox="1"/>
          <p:nvPr/>
        </p:nvSpPr>
        <p:spPr>
          <a:xfrm>
            <a:off x="165100" y="1299865"/>
            <a:ext cx="3657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Men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43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years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Other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race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(Other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than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Brown)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PCR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result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as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undetectable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Admitted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to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UTI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symptoms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of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fever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cough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symptoms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cough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dyspnea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saturation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&gt; 95%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Introducing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risk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factors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Using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invasive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mechanical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ventilation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No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respiratory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distress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4" name="Retângulo: Cantos Superiores, Um Arredondado e Um Recortado 13">
            <a:extLst>
              <a:ext uri="{FF2B5EF4-FFF2-40B4-BE49-F238E27FC236}">
                <a16:creationId xmlns:a16="http://schemas.microsoft.com/office/drawing/2014/main" id="{DEC1DE6E-5CC8-40F6-86E7-900434C43967}"/>
              </a:ext>
            </a:extLst>
          </p:cNvPr>
          <p:cNvSpPr/>
          <p:nvPr/>
        </p:nvSpPr>
        <p:spPr>
          <a:xfrm rot="5400000">
            <a:off x="6120378" y="860244"/>
            <a:ext cx="6453638" cy="4851407"/>
          </a:xfrm>
          <a:prstGeom prst="snipRoundRect">
            <a:avLst>
              <a:gd name="adj1" fmla="val 0"/>
              <a:gd name="adj2" fmla="val 11306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6E247EE6-B5C6-49EA-8B58-C072AF50B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83229"/>
              </p:ext>
            </p:extLst>
          </p:nvPr>
        </p:nvGraphicFramePr>
        <p:xfrm>
          <a:off x="7352580" y="609340"/>
          <a:ext cx="3989234" cy="5611287"/>
        </p:xfrm>
        <a:graphic>
          <a:graphicData uri="http://schemas.openxmlformats.org/drawingml/2006/table">
            <a:tbl>
              <a:tblPr/>
              <a:tblGrid>
                <a:gridCol w="1690534">
                  <a:extLst>
                    <a:ext uri="{9D8B030D-6E8A-4147-A177-3AD203B41FA5}">
                      <a16:colId xmlns:a16="http://schemas.microsoft.com/office/drawing/2014/main" val="25484239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65248689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117237094"/>
                    </a:ext>
                  </a:extLst>
                </a:gridCol>
              </a:tblGrid>
              <a:tr h="510117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During</a:t>
                      </a:r>
                      <a:endParaRPr lang="pt-BR" sz="1800" b="1" i="0" u="none" strike="noStrike" dirty="0"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175024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São Paulo/SP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506236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Rio de Janeiro/RJ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41229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Brasília/DF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  <a:endParaRPr lang="pt-BR" sz="1400" b="1" i="0" u="none" strike="noStrike" dirty="0">
                        <a:solidFill>
                          <a:srgbClr val="00B05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90855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Salvador/BA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770891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Fortaleza/CE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4233426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Belo Horizonte/MG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516805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Manaus/AM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1216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Curitiba/PR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5820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Recife/PE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170950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Porto Alegre/RS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9824550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B7562F-74A3-4179-9489-F9ED142829B4}"/>
              </a:ext>
            </a:extLst>
          </p:cNvPr>
          <p:cNvSpPr txBox="1"/>
          <p:nvPr/>
        </p:nvSpPr>
        <p:spPr>
          <a:xfrm>
            <a:off x="7352580" y="194477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Simulated</a:t>
            </a:r>
            <a:r>
              <a:rPr lang="pt-BR" sz="2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result</a:t>
            </a:r>
            <a:endParaRPr lang="pt-BR" sz="2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B201039-E06D-4181-9C6B-B2EE2B171C4B}"/>
              </a:ext>
            </a:extLst>
          </p:cNvPr>
          <p:cNvCxnSpPr/>
          <p:nvPr/>
        </p:nvCxnSpPr>
        <p:spPr>
          <a:xfrm>
            <a:off x="7352580" y="1110599"/>
            <a:ext cx="38834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9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11" grpId="0"/>
      <p:bldP spid="12" grpId="0"/>
      <p:bldP spid="14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ue Medical Science Futuristic Background Stock Footage Video (100%  Royalty-free) 1263502 | Shutterstock">
            <a:extLst>
              <a:ext uri="{FF2B5EF4-FFF2-40B4-BE49-F238E27FC236}">
                <a16:creationId xmlns:a16="http://schemas.microsoft.com/office/drawing/2014/main" id="{7B7F74F2-AF92-49E7-808F-35B15C707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b="2487"/>
          <a:stretch/>
        </p:blipFill>
        <p:spPr bwMode="auto">
          <a:xfrm flipH="1">
            <a:off x="0" y="11930"/>
            <a:ext cx="12192000" cy="68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BBC3ADA-BD9D-45F7-B39A-96C7DB267E8D}"/>
              </a:ext>
            </a:extLst>
          </p:cNvPr>
          <p:cNvSpPr txBox="1"/>
          <p:nvPr/>
        </p:nvSpPr>
        <p:spPr>
          <a:xfrm>
            <a:off x="0" y="11930"/>
            <a:ext cx="843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Simulating</a:t>
            </a:r>
            <a:r>
              <a:rPr lang="pt-BR" sz="4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40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by</a:t>
            </a:r>
            <a:r>
              <a:rPr lang="pt-BR" sz="40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City</a:t>
            </a:r>
          </a:p>
        </p:txBody>
      </p:sp>
      <p:sp>
        <p:nvSpPr>
          <p:cNvPr id="6" name="Retângulo: Cantos Superiores, Um Arredondado e Um Recortado 5">
            <a:extLst>
              <a:ext uri="{FF2B5EF4-FFF2-40B4-BE49-F238E27FC236}">
                <a16:creationId xmlns:a16="http://schemas.microsoft.com/office/drawing/2014/main" id="{2409E92F-CA46-4D14-A0B3-A975FDB0B3C5}"/>
              </a:ext>
            </a:extLst>
          </p:cNvPr>
          <p:cNvSpPr/>
          <p:nvPr/>
        </p:nvSpPr>
        <p:spPr>
          <a:xfrm rot="5400000">
            <a:off x="-339565" y="1184435"/>
            <a:ext cx="5352729" cy="4343400"/>
          </a:xfrm>
          <a:prstGeom prst="snipRoundRect">
            <a:avLst>
              <a:gd name="adj1" fmla="val 0"/>
              <a:gd name="adj2" fmla="val 48830"/>
            </a:avLst>
          </a:prstGeom>
          <a:solidFill>
            <a:srgbClr val="29BBB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Blue Medical Science Futuristic Background Stock Footage Video (100%  Royalty-free) 1263502 | Shutterstock">
            <a:extLst>
              <a:ext uri="{FF2B5EF4-FFF2-40B4-BE49-F238E27FC236}">
                <a16:creationId xmlns:a16="http://schemas.microsoft.com/office/drawing/2014/main" id="{54E0B4DF-10F4-48AB-824C-F711CE93D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42" b="86250" l="47770" r="77465">
                        <a14:foregroundMark x1="63615" y1="13333" x2="63498" y2="11042"/>
                        <a14:foregroundMark x1="77465" y1="46042" x2="76174" y2="43333"/>
                        <a14:foregroundMark x1="72183" y1="33333" x2="72183" y2="33333"/>
                        <a14:foregroundMark x1="65845" y1="82292" x2="65845" y2="82292"/>
                        <a14:foregroundMark x1="66432" y1="85625" x2="66432" y2="85625"/>
                        <a14:foregroundMark x1="60798" y1="86458" x2="60798" y2="86458"/>
                        <a14:foregroundMark x1="47770" y1="43958" x2="47770" y2="4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71" t="6353" r="16998" b="12827"/>
          <a:stretch/>
        </p:blipFill>
        <p:spPr bwMode="auto">
          <a:xfrm flipH="1">
            <a:off x="2101847" y="440962"/>
            <a:ext cx="4743449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C10A-8AD3-4C5D-B4B4-6E8BD4F553A3}"/>
              </a:ext>
            </a:extLst>
          </p:cNvPr>
          <p:cNvSpPr txBox="1"/>
          <p:nvPr/>
        </p:nvSpPr>
        <p:spPr>
          <a:xfrm>
            <a:off x="419098" y="780731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Profile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D3466-54C6-4635-B766-0C6D8FDEBDBF}"/>
              </a:ext>
            </a:extLst>
          </p:cNvPr>
          <p:cNvSpPr txBox="1"/>
          <p:nvPr/>
        </p:nvSpPr>
        <p:spPr>
          <a:xfrm>
            <a:off x="165100" y="1299865"/>
            <a:ext cx="3657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Men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43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years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Other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race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(Other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than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Brown)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PCR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result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as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undetectable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Admitted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to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the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UTI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symptoms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of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fever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cough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symptoms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cough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dyspnea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With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saturation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&gt; 95%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Introducing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risk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factors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Using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invasive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mechanical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ventilation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No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respiratory</a:t>
            </a:r>
            <a:r>
              <a:rPr lang="pt-BR" sz="1600" b="1" dirty="0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1600" b="1" dirty="0" err="1">
                <a:solidFill>
                  <a:srgbClr val="040E43"/>
                </a:solidFill>
                <a:latin typeface="Lucida Console" panose="020B0609040504020204" pitchFamily="49" charset="0"/>
                <a:cs typeface="Simplified Arabic Fixed" panose="02070309020205020404" pitchFamily="49" charset="-78"/>
              </a:rPr>
              <a:t>distress</a:t>
            </a: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  <a:p>
            <a:pPr marL="285750" indent="-285750">
              <a:buFontTx/>
              <a:buChar char="-"/>
            </a:pPr>
            <a:endParaRPr lang="pt-BR" sz="1600" b="1" dirty="0">
              <a:solidFill>
                <a:srgbClr val="040E43"/>
              </a:solidFill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sp>
        <p:nvSpPr>
          <p:cNvPr id="14" name="Retângulo: Cantos Superiores, Um Arredondado e Um Recortado 13">
            <a:extLst>
              <a:ext uri="{FF2B5EF4-FFF2-40B4-BE49-F238E27FC236}">
                <a16:creationId xmlns:a16="http://schemas.microsoft.com/office/drawing/2014/main" id="{DEC1DE6E-5CC8-40F6-86E7-900434C43967}"/>
              </a:ext>
            </a:extLst>
          </p:cNvPr>
          <p:cNvSpPr/>
          <p:nvPr/>
        </p:nvSpPr>
        <p:spPr>
          <a:xfrm rot="5400000">
            <a:off x="6120378" y="860244"/>
            <a:ext cx="6453638" cy="4851407"/>
          </a:xfrm>
          <a:prstGeom prst="snipRoundRect">
            <a:avLst>
              <a:gd name="adj1" fmla="val 0"/>
              <a:gd name="adj2" fmla="val 11306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B7562F-74A3-4179-9489-F9ED142829B4}"/>
              </a:ext>
            </a:extLst>
          </p:cNvPr>
          <p:cNvSpPr txBox="1"/>
          <p:nvPr/>
        </p:nvSpPr>
        <p:spPr>
          <a:xfrm>
            <a:off x="7352580" y="194477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Simulated</a:t>
            </a:r>
            <a:r>
              <a:rPr lang="pt-BR" sz="2400" b="1" dirty="0">
                <a:latin typeface="Lucida Console" panose="020B0609040504020204" pitchFamily="49" charset="0"/>
                <a:cs typeface="Simplified Arabic Fixed" panose="02070309020205020404" pitchFamily="49" charset="-78"/>
              </a:rPr>
              <a:t> </a:t>
            </a:r>
            <a:r>
              <a:rPr lang="pt-BR" sz="2400" b="1" dirty="0" err="1">
                <a:latin typeface="Lucida Console" panose="020B0609040504020204" pitchFamily="49" charset="0"/>
                <a:cs typeface="Simplified Arabic Fixed" panose="02070309020205020404" pitchFamily="49" charset="-78"/>
              </a:rPr>
              <a:t>result</a:t>
            </a:r>
            <a:endParaRPr lang="pt-BR" sz="2400" b="1" dirty="0">
              <a:latin typeface="Lucida Console" panose="020B0609040504020204" pitchFamily="49" charset="0"/>
              <a:cs typeface="Simplified Arabic Fixed" panose="02070309020205020404" pitchFamily="49" charset="-78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B201039-E06D-4181-9C6B-B2EE2B171C4B}"/>
              </a:ext>
            </a:extLst>
          </p:cNvPr>
          <p:cNvCxnSpPr/>
          <p:nvPr/>
        </p:nvCxnSpPr>
        <p:spPr>
          <a:xfrm>
            <a:off x="7352580" y="1110599"/>
            <a:ext cx="38834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8E9E580C-0EE5-4FD8-A2A3-CB6B03738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0599"/>
              </p:ext>
            </p:extLst>
          </p:nvPr>
        </p:nvGraphicFramePr>
        <p:xfrm>
          <a:off x="7147304" y="629473"/>
          <a:ext cx="4368800" cy="5611287"/>
        </p:xfrm>
        <a:graphic>
          <a:graphicData uri="http://schemas.openxmlformats.org/drawingml/2006/table">
            <a:tbl>
              <a:tblPr/>
              <a:tblGrid>
                <a:gridCol w="2070100">
                  <a:extLst>
                    <a:ext uri="{9D8B030D-6E8A-4147-A177-3AD203B41FA5}">
                      <a16:colId xmlns:a16="http://schemas.microsoft.com/office/drawing/2014/main" val="25484239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65248689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117237094"/>
                    </a:ext>
                  </a:extLst>
                </a:gridCol>
              </a:tblGrid>
              <a:tr h="510117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During</a:t>
                      </a:r>
                      <a:endParaRPr lang="pt-BR" sz="1800" b="1" i="0" u="none" strike="noStrike" dirty="0"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175024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Goiânia/GO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  <a:endParaRPr lang="pt-BR" sz="1400" b="1" i="0" u="none" strike="noStrike" dirty="0">
                        <a:solidFill>
                          <a:srgbClr val="00B05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9506236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Belém/PA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41229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Guarulhos/SP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90855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Campinas/SP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5770891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São </a:t>
                      </a:r>
                      <a:r>
                        <a:rPr lang="pt-BR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Luis</a:t>
                      </a:r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/MA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4233426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São Gonçalo/RJ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0516805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Maceió/AL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7412168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Duque de Caxias/RJ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5820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Natal/RN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3170950"/>
                  </a:ext>
                </a:extLst>
              </a:tr>
              <a:tr h="510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</a:rPr>
                        <a:t>Campo Grande/MS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Lucida Console" panose="020B0609040504020204" pitchFamily="49" charset="0"/>
                        </a:rPr>
                        <a:t>Cura</a:t>
                      </a:r>
                      <a:endParaRPr lang="pt-BR" sz="1400" b="1" i="0" u="none" strike="noStrike" dirty="0">
                        <a:solidFill>
                          <a:srgbClr val="FF33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3300"/>
                          </a:solidFill>
                          <a:effectLst/>
                          <a:latin typeface="Lucida Console" panose="020B0609040504020204" pitchFamily="49" charset="0"/>
                        </a:rPr>
                        <a:t>Óbito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9824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2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8"/>
      </a:lt2>
      <a:accent1>
        <a:srgbClr val="B23A3A"/>
      </a:accent1>
      <a:accent2>
        <a:srgbClr val="C44C7E"/>
      </a:accent2>
      <a:accent3>
        <a:srgbClr val="C47E4C"/>
      </a:accent3>
      <a:accent4>
        <a:srgbClr val="3AB28D"/>
      </a:accent4>
      <a:accent5>
        <a:srgbClr val="49B0BC"/>
      </a:accent5>
      <a:accent6>
        <a:srgbClr val="3A73B2"/>
      </a:accent6>
      <a:hlink>
        <a:srgbClr val="309191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</TotalTime>
  <Words>925</Words>
  <Application>Microsoft Office PowerPoint</Application>
  <PresentationFormat>Widescreen</PresentationFormat>
  <Paragraphs>415</Paragraphs>
  <Slides>14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Lucida Console</vt:lpstr>
      <vt:lpstr>Simplified Arabic Fixed</vt:lpstr>
      <vt:lpstr>Verdana Pro</vt:lpstr>
      <vt:lpstr>Verdana Pro Cond SemiBold</vt:lpstr>
      <vt:lpstr>TornVTI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Seiji Sato</dc:creator>
  <cp:lastModifiedBy>Leonardo Sene de Lourenço</cp:lastModifiedBy>
  <cp:revision>29</cp:revision>
  <dcterms:created xsi:type="dcterms:W3CDTF">2021-09-17T23:06:21Z</dcterms:created>
  <dcterms:modified xsi:type="dcterms:W3CDTF">2022-08-11T18:38:28Z</dcterms:modified>
</cp:coreProperties>
</file>